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70" r:id="rId3"/>
    <p:sldId id="278" r:id="rId4"/>
    <p:sldId id="279" r:id="rId5"/>
    <p:sldId id="280" r:id="rId6"/>
    <p:sldId id="257" r:id="rId7"/>
    <p:sldId id="264" r:id="rId8"/>
    <p:sldId id="269" r:id="rId9"/>
    <p:sldId id="263" r:id="rId10"/>
    <p:sldId id="265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68" r:id="rId19"/>
    <p:sldId id="259" r:id="rId20"/>
    <p:sldId id="262" r:id="rId21"/>
    <p:sldId id="267" r:id="rId22"/>
    <p:sldId id="266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882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06.09.2019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06.09.2019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06.09.2019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06.09.2019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06.09.2019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06.09.2019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insport.gov.ru/documents/normative-acts/28204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www.minsport.gov.ru/sport/physical-culture/prikazRosstata606_10102014.pdf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insport.gov.ru/documents/ministry-orders/29061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insport.gov.ru/documents/ministry-orders/29060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insport.gov.ru/documents/ministry-orders/29060/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insport.gov.ru/documents/normative-acts/28204/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insport.gov.ru/documents/ministry-orders/28212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insport.gov.ru/documents/federal-laws/29070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minsport.gov.ru/documents/orders/29073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www.minsport.gov.ru/post540_11062014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insport.gov.ru/documents/orders/30041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insport.gov.ru/2017/doc/Prikaz542ot19062017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214422"/>
            <a:ext cx="7772400" cy="3214709"/>
          </a:xfrm>
        </p:spPr>
        <p:txBody>
          <a:bodyPr>
            <a:normAutofit/>
          </a:bodyPr>
          <a:lstStyle/>
          <a:p>
            <a:r>
              <a:rPr lang="ru-RU" dirty="0" smtClean="0"/>
              <a:t>Основные нормативно-правовые акты для реализации ВФСК ГТО в образовательных учреждениях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8662" y="4857760"/>
            <a:ext cx="7772400" cy="91440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42852"/>
            <a:ext cx="8329642" cy="6331100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>
                <a:hlinkClick r:id="rId2"/>
              </a:rPr>
              <a:t>Приказ "Об утверждении порядка организации и проведения тестирования по выполнению нормативов испытаний (тестов) Всероссийского физкультурно-спортивного комплекса "Готов к труду и обороне" (ГТО)"</a:t>
            </a:r>
            <a:r>
              <a:rPr lang="ru-RU" dirty="0" smtClean="0"/>
              <a:t>  от 28 января 2016 г. № 54 (зарегистрировано в Минюсте России </a:t>
            </a:r>
            <a:r>
              <a:rPr lang="ru-RU" dirty="0" err="1" smtClean="0"/>
              <a:t>рег</a:t>
            </a:r>
            <a:r>
              <a:rPr lang="ru-RU" dirty="0" smtClean="0"/>
              <a:t>. № 41328 от 4 марта 2016 г.) </a:t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/>
              <a:t>«Лицо, желающее пройти тестирование (далее – участник), регистрируется в информационно-телекоммуникационной сети «Интернет» на Всероссийском портале комплекса по адресу </a:t>
            </a:r>
            <a:r>
              <a:rPr lang="ru-RU" dirty="0" err="1" smtClean="0"/>
              <a:t>www.gto.ru</a:t>
            </a:r>
            <a:r>
              <a:rPr lang="ru-RU" dirty="0" smtClean="0"/>
              <a:t> (далее – портал). </a:t>
            </a:r>
            <a:br>
              <a:rPr lang="ru-RU" dirty="0" smtClean="0"/>
            </a:br>
            <a:r>
              <a:rPr lang="ru-RU" dirty="0" smtClean="0"/>
              <a:t>5. При регистрации создается личный кабинет участника, в котором: </a:t>
            </a:r>
            <a:br>
              <a:rPr lang="ru-RU" dirty="0" smtClean="0"/>
            </a:br>
            <a:r>
              <a:rPr lang="ru-RU" dirty="0" smtClean="0"/>
              <a:t>5.1. Указываются: </a:t>
            </a:r>
            <a:br>
              <a:rPr lang="ru-RU" dirty="0" smtClean="0"/>
            </a:br>
            <a:r>
              <a:rPr lang="ru-RU" dirty="0" smtClean="0"/>
              <a:t>- фамилия, имя, отчество (при наличии); </a:t>
            </a:r>
            <a:br>
              <a:rPr lang="ru-RU" dirty="0" smtClean="0"/>
            </a:br>
            <a:r>
              <a:rPr lang="ru-RU" dirty="0" smtClean="0"/>
              <a:t>- пол; </a:t>
            </a:r>
            <a:br>
              <a:rPr lang="ru-RU" dirty="0" smtClean="0"/>
            </a:br>
            <a:r>
              <a:rPr lang="ru-RU" dirty="0" smtClean="0"/>
              <a:t>- дата рождения; </a:t>
            </a:r>
            <a:br>
              <a:rPr lang="ru-RU" dirty="0" smtClean="0"/>
            </a:br>
            <a:r>
              <a:rPr lang="ru-RU" dirty="0" smtClean="0"/>
              <a:t>- адрес места жительства; </a:t>
            </a:r>
            <a:br>
              <a:rPr lang="ru-RU" dirty="0" smtClean="0"/>
            </a:br>
            <a:r>
              <a:rPr lang="ru-RU" dirty="0" smtClean="0"/>
              <a:t>- адрес электронной почты, мобильный телефон; </a:t>
            </a:r>
            <a:br>
              <a:rPr lang="ru-RU" dirty="0" smtClean="0"/>
            </a:br>
            <a:r>
              <a:rPr lang="ru-RU" dirty="0" smtClean="0"/>
              <a:t>- информация об образовании и (или) трудоустройстве (место работы); </a:t>
            </a:r>
            <a:br>
              <a:rPr lang="ru-RU" dirty="0" smtClean="0"/>
            </a:br>
            <a:r>
              <a:rPr lang="ru-RU" dirty="0" smtClean="0"/>
              <a:t>- спортивное звание (при наличии); </a:t>
            </a:r>
            <a:br>
              <a:rPr lang="ru-RU" dirty="0" smtClean="0"/>
            </a:br>
            <a:r>
              <a:rPr lang="ru-RU" dirty="0" smtClean="0"/>
              <a:t>- почетное спортивное звание (при наличии); </a:t>
            </a:r>
            <a:br>
              <a:rPr lang="ru-RU" dirty="0" smtClean="0"/>
            </a:br>
            <a:r>
              <a:rPr lang="ru-RU" dirty="0" smtClean="0"/>
              <a:t>- спортивный разряд с указанием вида спорта, но не ниже «второго юношеского спортивного разряда» (при наличии). 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57166"/>
            <a:ext cx="7467600" cy="6116786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5.2. Загружается личная фотография в электронном виде в формате «</a:t>
            </a:r>
            <a:r>
              <a:rPr lang="ru-RU" dirty="0" err="1" smtClean="0"/>
              <a:t>jpeg</a:t>
            </a:r>
            <a:r>
              <a:rPr lang="ru-RU" dirty="0" smtClean="0"/>
              <a:t>» с соотношением сторон 3х4 на светлом фоне. </a:t>
            </a:r>
            <a:br>
              <a:rPr lang="ru-RU" dirty="0" smtClean="0"/>
            </a:br>
            <a:r>
              <a:rPr lang="ru-RU" dirty="0" smtClean="0"/>
              <a:t>5.3. При регистрации на портале участник принимает условия пользовательского соглашения, представленного на портале, тем самым давая согласие на обработку персональных данных в соответствии с требованиями законодательства Российской Федерации в области персональных данных. </a:t>
            </a:r>
            <a:br>
              <a:rPr lang="ru-RU" dirty="0" smtClean="0"/>
            </a:br>
            <a:r>
              <a:rPr lang="ru-RU" dirty="0" smtClean="0"/>
              <a:t>6. Допускается регистрация участника при личном обращении в центр тестирования. Регистрация в этом случае осуществляется при содействии сотрудника центра тестирования в соответствии с пунктом 4 и подпунктами 5.1, 5.2 порядка при предъявлении документа удостоверяющего личность (для лиц, не достигших четырнадцати лет – свидетельства о рождении, либо его копии). 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8043890" cy="6188224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7. Регистрация завершается присвоением участнику уникального идентификационного номера (далее – УИН), состоящего из 11 цифр: </a:t>
            </a:r>
            <a:br>
              <a:rPr lang="ru-RU" dirty="0" smtClean="0"/>
            </a:br>
            <a:r>
              <a:rPr lang="ru-RU" dirty="0" smtClean="0"/>
              <a:t>- первые 2 цифры – указывают на календарный год регистрации; </a:t>
            </a:r>
            <a:br>
              <a:rPr lang="ru-RU" dirty="0" smtClean="0"/>
            </a:br>
            <a:r>
              <a:rPr lang="ru-RU" dirty="0" smtClean="0"/>
              <a:t>- вторые 2 цифры – цифровое обозначение субъекта Российской Федерации для определения места регистрации участника; </a:t>
            </a:r>
            <a:br>
              <a:rPr lang="ru-RU" dirty="0" smtClean="0"/>
            </a:br>
            <a:r>
              <a:rPr lang="ru-RU" dirty="0" smtClean="0"/>
              <a:t>- следующие 7 цифр – порядковый номер участника. </a:t>
            </a:r>
            <a:br>
              <a:rPr lang="ru-RU" dirty="0" smtClean="0"/>
            </a:br>
            <a:r>
              <a:rPr lang="ru-RU" dirty="0" smtClean="0"/>
              <a:t>8. После регистрации участник: </a:t>
            </a:r>
            <a:br>
              <a:rPr lang="ru-RU" dirty="0" smtClean="0"/>
            </a:br>
            <a:r>
              <a:rPr lang="ru-RU" dirty="0" smtClean="0"/>
              <a:t>- выбирает центр тестирования из предложенного списка на портале; </a:t>
            </a:r>
            <a:br>
              <a:rPr lang="ru-RU" dirty="0" smtClean="0"/>
            </a:br>
            <a:r>
              <a:rPr lang="ru-RU" dirty="0" smtClean="0"/>
              <a:t>- направляет в выбранный центр тестирования заявку на прохождение тестирования. </a:t>
            </a:r>
            <a:br>
              <a:rPr lang="ru-RU" dirty="0" smtClean="0"/>
            </a:br>
            <a:r>
              <a:rPr lang="ru-RU" dirty="0" smtClean="0"/>
              <a:t>Допускается прием коллективных заявок, при выполнении условий, указанных в пунктах 4 и 5 порядка. </a:t>
            </a:r>
            <a:br>
              <a:rPr lang="ru-RU" dirty="0" smtClean="0"/>
            </a:br>
            <a:r>
              <a:rPr lang="ru-RU" dirty="0" smtClean="0"/>
              <a:t>9. Центр тестирования принимает заявки и формирует единый список участников. </a:t>
            </a:r>
            <a:br>
              <a:rPr lang="ru-RU" dirty="0" smtClean="0"/>
            </a:br>
            <a:r>
              <a:rPr lang="ru-RU" dirty="0" smtClean="0"/>
              <a:t>10. График проведения тестирования с указанием места тестирования, составляется центром тестирования и размещается на портале. 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214290"/>
            <a:ext cx="8286808" cy="6643710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sz="3400" dirty="0" smtClean="0"/>
              <a:t>11. </a:t>
            </a:r>
            <a:r>
              <a:rPr lang="ru-RU" sz="3400" b="1" dirty="0" smtClean="0"/>
              <a:t>Условиями допуска участника к прохождению тестирования являются</a:t>
            </a:r>
            <a:r>
              <a:rPr lang="ru-RU" sz="3400" dirty="0" smtClean="0"/>
              <a:t>: 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- </a:t>
            </a:r>
            <a:r>
              <a:rPr lang="ru-RU" sz="3400" dirty="0" smtClean="0"/>
              <a:t>наличие заявки на прохождение тестирования; </a:t>
            </a:r>
            <a:br>
              <a:rPr lang="ru-RU" sz="3400" dirty="0" smtClean="0"/>
            </a:br>
            <a:r>
              <a:rPr lang="ru-RU" sz="3400" dirty="0" smtClean="0"/>
              <a:t>- правильность заполнения персональных данных участника, указанных при регистрации на портале; </a:t>
            </a:r>
            <a:br>
              <a:rPr lang="ru-RU" sz="3400" dirty="0" smtClean="0"/>
            </a:br>
            <a:r>
              <a:rPr lang="ru-RU" sz="3400" dirty="0" smtClean="0"/>
              <a:t>- соответствие фотографии участника, загруженной при регистрации; </a:t>
            </a:r>
            <a:br>
              <a:rPr lang="ru-RU" sz="3400" dirty="0" smtClean="0"/>
            </a:br>
            <a:r>
              <a:rPr lang="ru-RU" sz="3400" dirty="0" smtClean="0"/>
              <a:t>- предъявление документа, удостоверяющего личность (для лиц, не достигших четырнадцати лет – свидетельства о рождении, либо его копии); </a:t>
            </a:r>
            <a:br>
              <a:rPr lang="ru-RU" sz="3400" dirty="0" smtClean="0"/>
            </a:br>
            <a:r>
              <a:rPr lang="ru-RU" sz="3400" dirty="0" smtClean="0"/>
              <a:t>- предъявление медицинского заключения о допуске к занятиям физической культурой и спортом (в том числе и массовым спортом), спортивным соревнованиям (далее – медицинское заключение), выданного по результатам медицинского осмотра (обследования), проведенного в соответствии с Положением об организации медицинского осмотра (обследования) лиц, занимающихся физической культурой и массовыми видами спорта, утвержденным приказом Министерства здравоохранения и социального развития Российской Федерации от 09.08.2010 № 613н «Об утверждении порядка оказания медицинской помощи при проведении физкультурных и спортивных мероприятий» (зарегистрирован Минюстом России 14.09.2010, регистрационный № 18428) </a:t>
            </a:r>
          </a:p>
          <a:p>
            <a:pPr>
              <a:buNone/>
            </a:pPr>
            <a:r>
              <a:rPr lang="ru-RU" sz="3400" dirty="0" smtClean="0"/>
              <a:t>(</a:t>
            </a:r>
            <a:r>
              <a:rPr lang="ru-RU" sz="3400" b="1" dirty="0" smtClean="0"/>
              <a:t>при направлении коллективной заявки от образовательной организации</a:t>
            </a:r>
            <a:r>
              <a:rPr lang="ru-RU" sz="3400" dirty="0" smtClean="0"/>
              <a:t>, реализующей образовательные программы начального общего образования, образовательные программы основного общего образования, образовательные программы среднего общего образования, в которой указана информация об отнесении обучающегося к основной медицинской группе для занятий физической культурой в соответствии с приказом Минздрава России от 21.12.2012 № 1346н «О порядке прохождения несовершеннолетними медицинских осмотров, в том числе при поступлении в образовательные учреждения и в период их обучения в них» (зарегистрирован Минюстом России 02.04.2013, регистрационный № 27961) </a:t>
            </a:r>
            <a:r>
              <a:rPr lang="ru-RU" sz="3400" b="1" dirty="0" smtClean="0"/>
              <a:t>медицинское заключение для допуска к выполнению нормативов комплекса не требуется</a:t>
            </a:r>
            <a:r>
              <a:rPr lang="ru-RU" sz="3400" dirty="0" smtClean="0"/>
              <a:t>); </a:t>
            </a:r>
            <a:br>
              <a:rPr lang="ru-RU" sz="3400" dirty="0" smtClean="0"/>
            </a:br>
            <a:r>
              <a:rPr lang="ru-RU" sz="3400" dirty="0" smtClean="0"/>
              <a:t>- согласие законного представителя несовершеннолетнего участника на прохождение тестирования. </a:t>
            </a:r>
            <a:endParaRPr lang="ru-RU" sz="3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14290"/>
            <a:ext cx="8258204" cy="6259662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16. Тестирование осуществляется по видам испытаний (тестов), позволяющим определить уровень развития физических качеств и прикладных двигательных умений и навыков в соответствии с половыми и возрастными особенностями развития человека. </a:t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/>
              <a:t>17. В целях реализации участниками своих физических возможностей, тестирование по выполнению нормативов испытаний (тестов) проводится в последовательности, установленной пунктом 18 порядка. </a:t>
            </a:r>
            <a:br>
              <a:rPr lang="ru-RU" dirty="0" smtClean="0"/>
            </a:br>
            <a:r>
              <a:rPr lang="ru-RU" dirty="0" smtClean="0"/>
              <a:t>Для подготовки к выполнению каждого испытания (теста) участники выполняют физические упражнения под руководством специалиста в области физической культуры и спорта или самостоятельно. </a:t>
            </a:r>
            <a:br>
              <a:rPr lang="ru-RU" dirty="0" smtClean="0"/>
            </a:br>
            <a:r>
              <a:rPr lang="ru-RU" dirty="0" smtClean="0"/>
              <a:t>Проведение тестирования начинается с наименее </a:t>
            </a:r>
            <a:r>
              <a:rPr lang="ru-RU" dirty="0" err="1" smtClean="0"/>
              <a:t>энергозатратных</a:t>
            </a:r>
            <a:r>
              <a:rPr lang="ru-RU" dirty="0" smtClean="0"/>
              <a:t> испытаний (тестов), при этом участникам между выполнением нормативов испытаний (тестов) предоставляется время на отдых для восстановления функциональных возможностей организма. </a:t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/>
              <a:t>18. Тестирование, позволяющее определить уровень развития физических качеств и прикладных двигательных умений и навыков, осуществляется в следующей последовательности испытаний (тестов) для оценки: </a:t>
            </a:r>
            <a:br>
              <a:rPr lang="ru-RU" dirty="0" smtClean="0"/>
            </a:br>
            <a:r>
              <a:rPr lang="ru-RU" dirty="0" smtClean="0"/>
              <a:t>- гибкости; </a:t>
            </a:r>
            <a:br>
              <a:rPr lang="ru-RU" dirty="0" smtClean="0"/>
            </a:br>
            <a:r>
              <a:rPr lang="ru-RU" dirty="0" smtClean="0"/>
              <a:t>- координационных способностей; </a:t>
            </a:r>
            <a:br>
              <a:rPr lang="ru-RU" dirty="0" smtClean="0"/>
            </a:br>
            <a:r>
              <a:rPr lang="ru-RU" dirty="0" smtClean="0"/>
              <a:t>- силы; </a:t>
            </a:r>
            <a:br>
              <a:rPr lang="ru-RU" dirty="0" smtClean="0"/>
            </a:br>
            <a:r>
              <a:rPr lang="ru-RU" dirty="0" smtClean="0"/>
              <a:t>- скоростных возможностей; </a:t>
            </a:r>
            <a:br>
              <a:rPr lang="ru-RU" dirty="0" smtClean="0"/>
            </a:br>
            <a:r>
              <a:rPr lang="ru-RU" dirty="0" smtClean="0"/>
              <a:t>- скоростно-силовых возможностей; </a:t>
            </a:r>
            <a:br>
              <a:rPr lang="ru-RU" dirty="0" smtClean="0"/>
            </a:br>
            <a:r>
              <a:rPr lang="ru-RU" dirty="0" smtClean="0"/>
              <a:t>- прикладных навыков; </a:t>
            </a:r>
            <a:br>
              <a:rPr lang="ru-RU" dirty="0" smtClean="0"/>
            </a:br>
            <a:r>
              <a:rPr lang="ru-RU" dirty="0" smtClean="0"/>
              <a:t>- выносливости. </a:t>
            </a:r>
            <a:br>
              <a:rPr lang="ru-RU" dirty="0" smtClean="0"/>
            </a:br>
            <a:r>
              <a:rPr lang="ru-RU" dirty="0" smtClean="0"/>
              <a:t>19. Соблюдение участниками последовательности выполнения тестирования, техники выполнения нормативов испытаний (тестов) комплекса фиксируется спортивным судьей. 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14290"/>
            <a:ext cx="7901014" cy="625966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20. Результаты тестирования каждого участника заносятся спортивным судьей в протокол выполнения государственных требований по виду испытания (теста) (далее – протокол). Протокол подписывается спортивным судьей. </a:t>
            </a:r>
            <a:br>
              <a:rPr lang="ru-RU" dirty="0" smtClean="0"/>
            </a:br>
            <a:r>
              <a:rPr lang="ru-RU" dirty="0" smtClean="0"/>
              <a:t>После тестирования по каждому испытанию (тесту) участникам сообщаются их результаты. </a:t>
            </a:r>
            <a:br>
              <a:rPr lang="ru-RU" dirty="0" smtClean="0"/>
            </a:br>
            <a:endParaRPr lang="ru-RU" dirty="0" smtClean="0"/>
          </a:p>
          <a:p>
            <a:pPr>
              <a:buNone/>
            </a:pPr>
            <a:r>
              <a:rPr lang="ru-RU" dirty="0" smtClean="0"/>
              <a:t>В протоколе указываются: </a:t>
            </a:r>
            <a:br>
              <a:rPr lang="ru-RU" dirty="0" smtClean="0"/>
            </a:br>
            <a:r>
              <a:rPr lang="ru-RU" dirty="0" smtClean="0"/>
              <a:t>- номер и дата составления; </a:t>
            </a:r>
            <a:br>
              <a:rPr lang="ru-RU" dirty="0" smtClean="0"/>
            </a:br>
            <a:r>
              <a:rPr lang="ru-RU" dirty="0" smtClean="0"/>
              <a:t>- наименование субъекта Российской Федерации, муниципального образования, в котором проводилось тестирование; </a:t>
            </a:r>
            <a:br>
              <a:rPr lang="ru-RU" dirty="0" smtClean="0"/>
            </a:br>
            <a:r>
              <a:rPr lang="ru-RU" dirty="0" smtClean="0"/>
              <a:t>- дата проведения тестирования; </a:t>
            </a:r>
            <a:br>
              <a:rPr lang="ru-RU" dirty="0" smtClean="0"/>
            </a:br>
            <a:r>
              <a:rPr lang="ru-RU" dirty="0" smtClean="0"/>
              <a:t>- фамилия, имя, отчество (при наличии) участника; </a:t>
            </a:r>
            <a:br>
              <a:rPr lang="ru-RU" dirty="0" smtClean="0"/>
            </a:br>
            <a:r>
              <a:rPr lang="ru-RU" dirty="0" smtClean="0"/>
              <a:t>- УИН; </a:t>
            </a:r>
            <a:br>
              <a:rPr lang="ru-RU" dirty="0" smtClean="0"/>
            </a:br>
            <a:r>
              <a:rPr lang="ru-RU" dirty="0" smtClean="0"/>
              <a:t>- дата рождения; </a:t>
            </a:r>
            <a:br>
              <a:rPr lang="ru-RU" dirty="0" smtClean="0"/>
            </a:br>
            <a:r>
              <a:rPr lang="ru-RU" dirty="0" smtClean="0"/>
              <a:t>- пол; </a:t>
            </a:r>
            <a:br>
              <a:rPr lang="ru-RU" dirty="0" smtClean="0"/>
            </a:br>
            <a:r>
              <a:rPr lang="ru-RU" dirty="0" smtClean="0"/>
              <a:t>- основное место учебы, работы (при наличии); </a:t>
            </a:r>
            <a:br>
              <a:rPr lang="ru-RU" dirty="0" smtClean="0"/>
            </a:br>
            <a:r>
              <a:rPr lang="ru-RU" dirty="0" smtClean="0"/>
              <a:t>- ступень структуры комплекса и возрастная группа; </a:t>
            </a:r>
            <a:br>
              <a:rPr lang="ru-RU" dirty="0" smtClean="0"/>
            </a:br>
            <a:r>
              <a:rPr lang="ru-RU" dirty="0" smtClean="0"/>
              <a:t>- вид испытания (теста); </a:t>
            </a:r>
            <a:br>
              <a:rPr lang="ru-RU" dirty="0" smtClean="0"/>
            </a:br>
            <a:r>
              <a:rPr lang="ru-RU" dirty="0" smtClean="0"/>
              <a:t>- результат выполнения испытания (теста); </a:t>
            </a:r>
            <a:br>
              <a:rPr lang="ru-RU" dirty="0" smtClean="0"/>
            </a:br>
            <a:r>
              <a:rPr lang="ru-RU" dirty="0" smtClean="0"/>
              <a:t>- выполнение норматива комплекса; </a:t>
            </a:r>
            <a:br>
              <a:rPr lang="ru-RU" dirty="0" smtClean="0"/>
            </a:br>
            <a:r>
              <a:rPr lang="ru-RU" dirty="0" smtClean="0"/>
              <a:t>- нагрудный номер участника (при наличии); </a:t>
            </a:r>
            <a:br>
              <a:rPr lang="ru-RU" dirty="0" smtClean="0"/>
            </a:br>
            <a:r>
              <a:rPr lang="ru-RU" dirty="0" smtClean="0"/>
              <a:t>- спортивное звание (при наличии); </a:t>
            </a:r>
            <a:br>
              <a:rPr lang="ru-RU" dirty="0" smtClean="0"/>
            </a:br>
            <a:r>
              <a:rPr lang="ru-RU" dirty="0" smtClean="0"/>
              <a:t>- почетное спортивное звание (при наличии); </a:t>
            </a:r>
            <a:br>
              <a:rPr lang="ru-RU" dirty="0" smtClean="0"/>
            </a:br>
            <a:r>
              <a:rPr lang="ru-RU" dirty="0" smtClean="0"/>
              <a:t>- спортивный разряд с указанием вида спорта, но не ниже «второго юношеского спортивного разряда» (при наличии); </a:t>
            </a:r>
            <a:br>
              <a:rPr lang="ru-RU" dirty="0" smtClean="0"/>
            </a:br>
            <a:r>
              <a:rPr lang="ru-RU" dirty="0" smtClean="0"/>
              <a:t>- подпись спортивного судьи. 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7758138" cy="6188224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21. Оценка выполнения участником нормативов испытаний (тестов) комплекса осуществляется по полученным результатам тестирования, при выполнении всех испытаний (тестов), предусмотренных государственными требованиями комплекса по соответствующим ступеням (возрастной группе) комплекса. </a:t>
            </a:r>
            <a:br>
              <a:rPr lang="ru-RU" dirty="0" smtClean="0"/>
            </a:br>
            <a:r>
              <a:rPr lang="ru-RU" dirty="0" smtClean="0"/>
              <a:t>22. Присвоение участникам спортивных разрядов по спортивным дисциплинам видов спорта, включенным в комплекс, осуществляется в соответствии с требованиями Единой всероссийской спортивной классификации. </a:t>
            </a:r>
            <a:br>
              <a:rPr lang="ru-RU" dirty="0" smtClean="0"/>
            </a:br>
            <a:r>
              <a:rPr lang="ru-RU" dirty="0" smtClean="0"/>
              <a:t>23. В целях сбора и учета данных, представления к награждению знаками отличия комплекса участников, выполнивших нормативы, центр тестирования вносит данные о выполнении нормативов в электронную базу данных, относящихся к реализации комплекса. </a:t>
            </a:r>
            <a:br>
              <a:rPr lang="ru-RU" dirty="0" smtClean="0"/>
            </a:br>
            <a:r>
              <a:rPr lang="ru-RU" dirty="0" smtClean="0"/>
              <a:t>24. Согласно части 5 статьи 31.2 Федерального закона от 04.12.2007 № 329-ФЗ «О физической культуре и спорте в Российской Федерации» центр тестирования представляет участников, выполнивших нормативы испытаний (тестов) комплекса, к награждению знаком отличия комплекса. </a:t>
            </a:r>
            <a:br>
              <a:rPr lang="ru-RU" dirty="0" smtClean="0"/>
            </a:br>
            <a:r>
              <a:rPr lang="ru-RU" dirty="0" smtClean="0"/>
              <a:t>25. Устанавливаются следующие отчетные периоды выполнения участниками нормативов испытаний (тестов) комплекса: </a:t>
            </a:r>
            <a:br>
              <a:rPr lang="ru-RU" dirty="0" smtClean="0"/>
            </a:br>
            <a:r>
              <a:rPr lang="ru-RU" dirty="0" smtClean="0"/>
              <a:t>- с 1 июля текущего года по 30 июня последующего года для участников, обучающихся в образовательных организациях и входящих в возрастные группы, включенные с первой по шестую ступень государственных требований комплекса; </a:t>
            </a:r>
            <a:br>
              <a:rPr lang="ru-RU" dirty="0" smtClean="0"/>
            </a:br>
            <a:r>
              <a:rPr lang="ru-RU" dirty="0" smtClean="0"/>
              <a:t>- с 1 января по 31 декабря текущего года для участников возрастных групп, включенных с шестой по одиннадцатую ступень государственных требований комплекса. 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472518" cy="257174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hlinkClick r:id="rId2"/>
              </a:rPr>
              <a:t>Приказ Росстата "Об утверждении статистического инструментария для организации Министерством спорта Российской Федерации федерального статистического наблюдения за организациями, осуществляющими спортивную подготовку" от 10.10.2014 г. № 606</a:t>
            </a:r>
            <a:r>
              <a:rPr lang="ru-RU" dirty="0" smtClean="0"/>
              <a:t> (</a:t>
            </a:r>
            <a:r>
              <a:rPr lang="ru-RU" dirty="0" err="1" smtClean="0"/>
              <a:t>pdf</a:t>
            </a:r>
            <a:r>
              <a:rPr lang="ru-RU" dirty="0" smtClean="0"/>
              <a:t>, 2 406 </a:t>
            </a:r>
            <a:r>
              <a:rPr lang="ru-RU" dirty="0" err="1" smtClean="0"/>
              <a:t>Kb</a:t>
            </a:r>
            <a:r>
              <a:rPr lang="ru-RU" dirty="0" smtClean="0"/>
              <a:t>)</a:t>
            </a:r>
            <a:endParaRPr lang="ru-RU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 l="1937" t="20669" r="23795" b="16732"/>
          <a:stretch>
            <a:fillRect/>
          </a:stretch>
        </p:blipFill>
        <p:spPr bwMode="auto">
          <a:xfrm>
            <a:off x="202698" y="2620457"/>
            <a:ext cx="8941302" cy="4237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8115328" cy="6188224"/>
          </a:xfrm>
        </p:spPr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hlinkClick r:id="rId2"/>
              </a:rPr>
              <a:t>Приказ "Об утверждении порядка награждения лиц, выполнивших нормативы испытаний (тестов) Всероссийского физкультурно-спортивного комплекса "Готов к труду и обороне" (ГТО), соответствующими знаками отличия Всероссийского физкультурно-спортивного комплекса "Готов к труду и обороне" (ГТО)"</a:t>
            </a:r>
            <a:r>
              <a:rPr lang="ru-RU" dirty="0" smtClean="0"/>
              <a:t>  </a:t>
            </a:r>
            <a:br>
              <a:rPr lang="ru-RU" dirty="0" smtClean="0"/>
            </a:br>
            <a:r>
              <a:rPr lang="ru-RU" dirty="0" smtClean="0"/>
              <a:t>от 14 января 2016 г. № 16 (зарегистрировано в Минюсте России </a:t>
            </a:r>
            <a:r>
              <a:rPr lang="ru-RU" dirty="0" err="1" smtClean="0"/>
              <a:t>рег</a:t>
            </a:r>
            <a:r>
              <a:rPr lang="ru-RU" dirty="0" smtClean="0"/>
              <a:t>. № 41216 от 26 февраля 2016 г.) 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hlinkClick r:id="rId2"/>
              </a:rPr>
              <a:t>Приказ "Об утверждении порядка создания центров тестирования по выполнению нормативов испытаний (тестов) Всероссийского физкультурно-спортивного комплекса "Готов к труду и обороне" (ГТО) и положения о них"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от 21 декабря 2015 № 1219 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 l="14111" t="7382" r="14664" b="4429"/>
          <a:stretch>
            <a:fillRect/>
          </a:stretch>
        </p:blipFill>
        <p:spPr bwMode="auto">
          <a:xfrm>
            <a:off x="0" y="285728"/>
            <a:ext cx="8957952" cy="623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hlinkClick r:id="rId2"/>
              </a:rPr>
              <a:t>Приказ "Об утверждении порядка создания центров тестирования по выполнению нормативов испытаний (тестов) Всероссийского физкультурно-спортивного комплекса "Готов к труду и обороне" (ГТО) и положения о них"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от 21 декабря 2015 № 1219 (зарегистрировано в Минюсте России </a:t>
            </a:r>
            <a:r>
              <a:rPr lang="ru-RU" dirty="0" err="1" smtClean="0"/>
              <a:t>рег</a:t>
            </a:r>
            <a:r>
              <a:rPr lang="ru-RU" dirty="0" smtClean="0"/>
              <a:t>. № 41967 от 28 апреля 2016 г.) 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hlinkClick r:id="rId2"/>
              </a:rPr>
              <a:t>Приказ "Об утверждении порядка организации и проведения тестирования по выполнению нормативов испытаний (тестов) Всероссийского физкультурно-спортивного комплекса "Готов к труду и обороне" (ГТО)"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от 28 января 2016 г. № 54 (зарегистрировано в Минюсте России </a:t>
            </a:r>
            <a:r>
              <a:rPr lang="ru-RU" dirty="0" err="1" smtClean="0"/>
              <a:t>рег</a:t>
            </a:r>
            <a:r>
              <a:rPr lang="ru-RU" dirty="0" smtClean="0"/>
              <a:t>. № 41328 от 4 марта 2016 г.) 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hlinkClick r:id="rId2"/>
              </a:rPr>
              <a:t>Приказ "Об утверждении методических рекомендаций по организации судейства мероприятий Всероссийского физкультурно-спортивного комплекса "Готов к труду и обороне» (ГТО)"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от 1 февраля 2016 г. № 70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1115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34 документа</a:t>
            </a:r>
            <a:endParaRPr lang="ru-RU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 l="13834" t="13287" r="14664" b="4429"/>
          <a:stretch>
            <a:fillRect/>
          </a:stretch>
        </p:blipFill>
        <p:spPr bwMode="auto">
          <a:xfrm>
            <a:off x="285720" y="785794"/>
            <a:ext cx="8501197" cy="5500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868478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hlinkClick r:id="rId2"/>
              </a:rPr>
              <a:t>Федеральный закон "О внесении изменений в Федеральный закон "О физической культуре и спорте в Российской Федерации" и отдельные законодательные акты Российской Федерации"</a:t>
            </a:r>
            <a:r>
              <a:rPr lang="ru-RU" sz="2400" dirty="0" smtClean="0"/>
              <a:t>   от 5 октября 2015 г. № 274-ФЗ 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143116"/>
            <a:ext cx="7467600" cy="4330836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Всероссийский физкультурно-спортивный комплекс "Готов к труду и обороне" (ГТО) (далее также - комплекс ГТО) - программная и нормативная основа системы физического воспитания населения, устанавливающая государственные требования к уровню его физической подготовленности;«</a:t>
            </a:r>
          </a:p>
          <a:p>
            <a:r>
              <a:rPr lang="ru-RU" dirty="0" smtClean="0"/>
              <a:t>В ФЗ включены статьи: Общие положения о комплексе ГТО, Центры тестирования,  Физкультурно-спортивные клубы и их объединения, основная деятельность которых направлена на реализацию комплекса ГТО Государственные гарантии для лиц, проходящих подготовку к выполнению нормативов испытаний (тестов) комплекса ГТО и осуществляющих их выполнение Символика комплекса ГТО 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58272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Статья 31.4. Государственные гарантии для лиц, проходящих подготовку к выполнению нормативов испытаний (тестов) комплекса ГТО и осуществляющих их выполнение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785926"/>
            <a:ext cx="7829576" cy="4688026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1. Подготовка к выполнению нормативов испытаний (тестов) комплекса ГТО, включающая в себя информирование о соответствующих нормативах, порядке их выполнения, рекомендации по совершенствованию двигательной активности, организации физической подготовки в целях успешного выполнения нормативов испытаний (тестов) комплекса ГТО и иные мероприятия, определяемые органами управления физкультурно-спортивных клубов, осуществляется в физкультурно-спортивных клубах для их членов бесплатно. </a:t>
            </a:r>
            <a:br>
              <a:rPr lang="ru-RU" dirty="0" smtClean="0"/>
            </a:br>
            <a:r>
              <a:rPr lang="ru-RU" dirty="0" smtClean="0"/>
              <a:t>2. </a:t>
            </a:r>
            <a:r>
              <a:rPr lang="ru-RU" b="1" dirty="0" smtClean="0"/>
              <a:t>Выполнение нормативов испытаний (тестов) комплекса ГТО в центрах тестирования является бесплатным. </a:t>
            </a:r>
            <a:br>
              <a:rPr lang="ru-RU" b="1" dirty="0" smtClean="0"/>
            </a:br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65416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hlinkClick r:id="rId2"/>
              </a:rPr>
              <a:t>Указ Президента Российской Федерации "О Всероссийском физкультурно-спортивном комплексе "Готов к труду и обороне" (ГТО)"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от 24 марта 2014 г. № 172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000240"/>
            <a:ext cx="7467600" cy="4473712"/>
          </a:xfrm>
        </p:spPr>
        <p:txBody>
          <a:bodyPr/>
          <a:lstStyle/>
          <a:p>
            <a:r>
              <a:rPr lang="ru-RU" dirty="0" smtClean="0">
                <a:hlinkClick r:id="rId2"/>
              </a:rPr>
              <a:t/>
            </a:r>
            <a:br>
              <a:rPr lang="ru-RU" dirty="0" smtClean="0">
                <a:hlinkClick r:id="rId2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 l="20475" t="20177" r="26562" b="40354"/>
          <a:stretch>
            <a:fillRect/>
          </a:stretch>
        </p:blipFill>
        <p:spPr bwMode="auto">
          <a:xfrm>
            <a:off x="214282" y="2071678"/>
            <a:ext cx="8595944" cy="36015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5328" cy="1439850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hlinkClick r:id="rId2"/>
              </a:rPr>
              <a:t>Постановление Правительства Российской Федерации от 11 июня 2014 г. № 540 "Об утверждении Положения о Всероссийском физкультурно-спортивном комплексе "Готов к труду и обороне" (ГТО)"</a:t>
            </a:r>
            <a:r>
              <a:rPr lang="ru-RU" sz="2400" dirty="0" smtClean="0"/>
              <a:t> (</a:t>
            </a:r>
            <a:r>
              <a:rPr lang="ru-RU" sz="2400" dirty="0" err="1" smtClean="0"/>
              <a:t>pdf</a:t>
            </a:r>
            <a:r>
              <a:rPr lang="ru-RU" sz="2400" dirty="0" smtClean="0"/>
              <a:t>, 415 </a:t>
            </a:r>
            <a:r>
              <a:rPr lang="ru-RU" sz="2400" dirty="0" err="1" smtClean="0"/>
              <a:t>Kb</a:t>
            </a:r>
            <a:r>
              <a:rPr lang="ru-RU" sz="2400" dirty="0" smtClean="0"/>
              <a:t>) 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sz="2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 l="25455" t="12303" r="23518" b="54626"/>
          <a:stretch>
            <a:fillRect/>
          </a:stretch>
        </p:blipFill>
        <p:spPr bwMode="auto">
          <a:xfrm>
            <a:off x="0" y="2357430"/>
            <a:ext cx="8856917" cy="32274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204" cy="158272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2700" dirty="0" smtClean="0">
                <a:hlinkClick r:id="rId2"/>
              </a:rPr>
              <a:t>Постановление Правительства Российской Федерации "О внесении изменений в Положение о Всероссийском физкультурно-спортивном комплексе "Готов к труду и обороне" (ГТО)«</a:t>
            </a:r>
            <a:r>
              <a:rPr lang="ru-RU" sz="2700" dirty="0" smtClean="0"/>
              <a:t> от 26 января 2017 г. № 79 </a:t>
            </a:r>
            <a:endParaRPr lang="ru-RU" sz="27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857364"/>
            <a:ext cx="8786842" cy="4786346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Правительство Российской Федерации постановляет: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1. Внести в Положение о Всероссийском физкультурно-спортивном комплексе "Готов к труду и обороне" (ГТО), утвержденное постановлением Правительства Российской Федерации от 11 июня 2014 г. № 540 "Об утверждении Положения о Всероссийском физкультурно-спортивном комплексе "Готов к труду и обороне" (ГТО)" (Собрание законодательства Российской Федерации, 2014, № 25, ст. 3309; 2016, № 2, ст. 382), следующие изменения: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а) пункт 8 дополнить абзацем следующего содержания: </a:t>
            </a:r>
            <a:br>
              <a:rPr lang="ru-RU" dirty="0" smtClean="0"/>
            </a:br>
            <a:r>
              <a:rPr lang="ru-RU" b="1" dirty="0" smtClean="0"/>
              <a:t>"Государственные требования Всероссийского физкультурно-спортивного комплекса утверждаются в установленном абзацем вторым настоящего пункта порядке на 4 года.";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б) пункт 18 дополнить абзацем следующего содержания: </a:t>
            </a:r>
            <a:br>
              <a:rPr lang="ru-RU" dirty="0" smtClean="0"/>
            </a:br>
            <a:r>
              <a:rPr lang="ru-RU" b="1" dirty="0" smtClean="0"/>
              <a:t>"Допуск спортивных судей к оценке выполнения нормативов испытаний (тестов) осуществляют центры тестирования в порядке и в соответствии с требованиями, которые установлены Министерством спорта Российской Федерации.".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2. Настоящее постановление вступает в силу со дня его официального опубликования, за исключением подпункта "а" пункта 1 настоящего постановления, который вступает в силу с 1 января 2018 г. 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57166"/>
            <a:ext cx="8043890" cy="6116786"/>
          </a:xfrm>
        </p:spPr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2800" dirty="0" smtClean="0">
                <a:hlinkClick r:id="rId2"/>
              </a:rPr>
              <a:t>Приказ "Об утверждении государственных требований Всероссийского физкультурно-спортивного комплекса"Готов к труду и обороне" (ГТО) на 2018-2021 годы"</a:t>
            </a:r>
            <a:r>
              <a:rPr lang="ru-RU" sz="2800" dirty="0" smtClean="0"/>
              <a:t> (</a:t>
            </a:r>
            <a:r>
              <a:rPr lang="ru-RU" sz="2800" dirty="0" err="1" smtClean="0"/>
              <a:t>pdf</a:t>
            </a:r>
            <a:r>
              <a:rPr lang="ru-RU" sz="2800" dirty="0" smtClean="0"/>
              <a:t>, 2 020 </a:t>
            </a:r>
            <a:r>
              <a:rPr lang="ru-RU" sz="2800" dirty="0" err="1" smtClean="0"/>
              <a:t>Kb</a:t>
            </a:r>
            <a:r>
              <a:rPr lang="ru-RU" sz="2800" dirty="0" smtClean="0"/>
              <a:t>)  от 19 июня 2017 г. № 542 (зарегистрировано в Минюсте России </a:t>
            </a:r>
            <a:r>
              <a:rPr lang="ru-RU" sz="2800" dirty="0" err="1" smtClean="0"/>
              <a:t>рег</a:t>
            </a:r>
            <a:r>
              <a:rPr lang="ru-RU" sz="2800" dirty="0" smtClean="0"/>
              <a:t>. № 47375 от 11 июля 2017 г.)   </a:t>
            </a:r>
            <a:endParaRPr lang="ru-RU" sz="2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338</TotalTime>
  <Words>500</Words>
  <Application>Microsoft Office PowerPoint</Application>
  <PresentationFormat>Экран (4:3)</PresentationFormat>
  <Paragraphs>33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Эркер</vt:lpstr>
      <vt:lpstr>Основные нормативно-правовые акты для реализации ВФСК ГТО в образовательных учреждениях</vt:lpstr>
      <vt:lpstr>Презентация PowerPoint</vt:lpstr>
      <vt:lpstr>34 документа</vt:lpstr>
      <vt:lpstr>Федеральный закон "О внесении изменений в Федеральный закон "О физической культуре и спорте в Российской Федерации" и отдельные законодательные акты Российской Федерации"   от 5 октября 2015 г. № 274-ФЗ </vt:lpstr>
      <vt:lpstr>Статья 31.4. Государственные гарантии для лиц, проходящих подготовку к выполнению нормативов испытаний (тестов) комплекса ГТО и осуществляющих их выполнение </vt:lpstr>
      <vt:lpstr>Указ Президента Российской Федерации "О Всероссийском физкультурно-спортивном комплексе "Готов к труду и обороне" (ГТО)"  от 24 марта 2014 г. № 172 </vt:lpstr>
      <vt:lpstr>Постановление Правительства Российской Федерации от 11 июня 2014 г. № 540 "Об утверждении Положения о Всероссийском физкультурно-спортивном комплексе "Готов к труду и обороне" (ГТО)" (pdf, 415 Kb) </vt:lpstr>
      <vt:lpstr> Постановление Правительства Российской Федерации "О внесении изменений в Положение о Всероссийском физкультурно-спортивном комплексе "Готов к труду и обороне" (ГТО)« от 26 января 2017 г. № 79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Приказ Росстата "Об утверждении статистического инструментария для организации Министерством спорта Российской Федерации федерального статистического наблюдения за организациями, осуществляющими спортивную подготовку" от 10.10.2014 г. № 606 (pdf, 2 406 Kb)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O.Shamanaeva</dc:creator>
  <cp:lastModifiedBy>O.Shamanaeva</cp:lastModifiedBy>
  <cp:revision>34</cp:revision>
  <dcterms:modified xsi:type="dcterms:W3CDTF">2019-09-06T12:34:38Z</dcterms:modified>
</cp:coreProperties>
</file>