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8" r:id="rId15"/>
    <p:sldId id="299" r:id="rId16"/>
    <p:sldId id="300" r:id="rId17"/>
    <p:sldId id="301" r:id="rId18"/>
    <p:sldId id="259" r:id="rId19"/>
    <p:sldId id="260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15" r:id="rId29"/>
    <p:sldId id="316" r:id="rId30"/>
    <p:sldId id="310" r:id="rId31"/>
    <p:sldId id="311" r:id="rId32"/>
    <p:sldId id="312" r:id="rId33"/>
    <p:sldId id="313" r:id="rId34"/>
    <p:sldId id="314" r:id="rId35"/>
    <p:sldId id="318" r:id="rId3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990000"/>
    <a:srgbClr val="9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002" y="-52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B42D8-37E6-49D2-B967-C28083051AA4}" type="datetimeFigureOut">
              <a:rPr lang="ru-RU" smtClean="0"/>
              <a:t>06.09.2019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0D52D-4EBB-4ECE-9F34-8CD334647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515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B42D8-37E6-49D2-B967-C28083051AA4}" type="datetimeFigureOut">
              <a:rPr lang="ru-RU" smtClean="0"/>
              <a:t>06.09.2019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0D52D-4EBB-4ECE-9F34-8CD334647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092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B42D8-37E6-49D2-B967-C28083051AA4}" type="datetimeFigureOut">
              <a:rPr lang="ru-RU" smtClean="0"/>
              <a:t>06.09.2019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0D52D-4EBB-4ECE-9F34-8CD334647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700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B42D8-37E6-49D2-B967-C28083051AA4}" type="datetimeFigureOut">
              <a:rPr lang="ru-RU" smtClean="0"/>
              <a:t>06.09.2019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0D52D-4EBB-4ECE-9F34-8CD334647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663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B42D8-37E6-49D2-B967-C28083051AA4}" type="datetimeFigureOut">
              <a:rPr lang="ru-RU" smtClean="0"/>
              <a:t>06.09.2019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0D52D-4EBB-4ECE-9F34-8CD334647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401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B42D8-37E6-49D2-B967-C28083051AA4}" type="datetimeFigureOut">
              <a:rPr lang="ru-RU" smtClean="0"/>
              <a:t>06.09.2019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0D52D-4EBB-4ECE-9F34-8CD334647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686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B42D8-37E6-49D2-B967-C28083051AA4}" type="datetimeFigureOut">
              <a:rPr lang="ru-RU" smtClean="0"/>
              <a:t>06.09.2019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0D52D-4EBB-4ECE-9F34-8CD334647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035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B42D8-37E6-49D2-B967-C28083051AA4}" type="datetimeFigureOut">
              <a:rPr lang="ru-RU" smtClean="0"/>
              <a:t>06.09.2019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0D52D-4EBB-4ECE-9F34-8CD334647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367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B42D8-37E6-49D2-B967-C28083051AA4}" type="datetimeFigureOut">
              <a:rPr lang="ru-RU" smtClean="0"/>
              <a:t>06.09.2019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0D52D-4EBB-4ECE-9F34-8CD334647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95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B42D8-37E6-49D2-B967-C28083051AA4}" type="datetimeFigureOut">
              <a:rPr lang="ru-RU" smtClean="0"/>
              <a:t>06.09.2019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0D52D-4EBB-4ECE-9F34-8CD334647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92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B42D8-37E6-49D2-B967-C28083051AA4}" type="datetimeFigureOut">
              <a:rPr lang="ru-RU" smtClean="0"/>
              <a:t>06.09.2019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0D52D-4EBB-4ECE-9F34-8CD334647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802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B42D8-37E6-49D2-B967-C28083051AA4}" type="datetimeFigureOut">
              <a:rPr lang="ru-RU" smtClean="0"/>
              <a:t>06.09.2019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0D52D-4EBB-4ECE-9F34-8CD334647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721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1171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приема нормативов ВФСК ГТО в общеобразовательных школах города Екатеринбурга</a:t>
            </a:r>
            <a:endParaRPr lang="ru-RU" b="1" dirty="0">
              <a:solidFill>
                <a:srgbClr val="9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9595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/>
              <a:t>Прием нормативов Комплекса ГТО проводится в соответствии с графиком, </a:t>
            </a:r>
            <a:r>
              <a:rPr lang="ru-RU" dirty="0" smtClean="0"/>
              <a:t>согласованн</a:t>
            </a:r>
            <a:r>
              <a:rPr lang="ru-RU" dirty="0"/>
              <a:t>ым с Центром ГТО</a:t>
            </a:r>
            <a:r>
              <a:rPr lang="ru-RU" dirty="0" smtClean="0"/>
              <a:t>.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Основанием для допуска к выполнению нормативов Комплекса ГТО </a:t>
            </a:r>
            <a:r>
              <a:rPr lang="ru-RU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являются </a:t>
            </a:r>
            <a:r>
              <a:rPr lang="ru-RU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оригиналы коллективных заявок и </a:t>
            </a:r>
            <a:r>
              <a:rPr lang="ru-RU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заявок с согласием на обработку персональных данных  </a:t>
            </a:r>
            <a:r>
              <a:rPr lang="ru-RU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всех участников</a:t>
            </a:r>
            <a:r>
              <a:rPr lang="ru-RU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548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95486"/>
            <a:ext cx="8229600" cy="857250"/>
          </a:xfrm>
        </p:spPr>
        <p:txBody>
          <a:bodyPr/>
          <a:lstStyle/>
          <a:p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Ответственный </a:t>
            </a: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ГТО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После завершения приема нормативов Комплекса </a:t>
            </a:r>
            <a:r>
              <a:rPr lang="ru-RU" dirty="0" smtClean="0"/>
              <a:t>ГТО в </a:t>
            </a:r>
            <a:r>
              <a:rPr lang="ru-RU" dirty="0"/>
              <a:t>течение </a:t>
            </a:r>
            <a:r>
              <a:rPr lang="ru-RU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рабочих дней</a:t>
            </a:r>
            <a:r>
              <a:rPr lang="ru-RU" dirty="0"/>
              <a:t>, передает в Центр ГТО </a:t>
            </a:r>
            <a:r>
              <a:rPr lang="ru-RU" dirty="0" smtClean="0"/>
              <a:t>оригиналы:</a:t>
            </a:r>
          </a:p>
          <a:p>
            <a:pPr>
              <a:buFontTx/>
              <a:buChar char="-"/>
            </a:pPr>
            <a:r>
              <a:rPr lang="ru-RU" dirty="0" smtClean="0"/>
              <a:t>коллективных </a:t>
            </a:r>
            <a:r>
              <a:rPr lang="ru-RU" dirty="0"/>
              <a:t>заявок,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заявок </a:t>
            </a:r>
            <a:r>
              <a:rPr lang="ru-RU" dirty="0"/>
              <a:t>с согласием на обработку персональных </a:t>
            </a:r>
            <a:r>
              <a:rPr lang="ru-RU" dirty="0" smtClean="0"/>
              <a:t>данных, </a:t>
            </a:r>
            <a:endParaRPr lang="ru-RU" dirty="0"/>
          </a:p>
          <a:p>
            <a:pPr>
              <a:buFontTx/>
              <a:buChar char="-"/>
            </a:pPr>
            <a:r>
              <a:rPr lang="ru-RU" dirty="0" smtClean="0"/>
              <a:t>протоколов </a:t>
            </a:r>
            <a:r>
              <a:rPr lang="ru-RU" dirty="0"/>
              <a:t>по всем проводимым видам испытаний.</a:t>
            </a:r>
          </a:p>
        </p:txBody>
      </p:sp>
      <p:pic>
        <p:nvPicPr>
          <p:cNvPr id="4" name="Picture 2" descr="C:\Users\Tema\Desktop\Picture1-300x2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995686"/>
            <a:ext cx="1673425" cy="1584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60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>
                <a:solidFill>
                  <a:schemeClr val="bg1"/>
                </a:solidFill>
              </a:rPr>
              <a:t>Центр ГТО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ru-RU" sz="2800" dirty="0" smtClean="0"/>
          </a:p>
          <a:p>
            <a:pPr marL="0" indent="0" algn="ctr">
              <a:buNone/>
            </a:pPr>
            <a:r>
              <a:rPr lang="ru-RU" sz="2800" dirty="0" smtClean="0"/>
              <a:t>Осуществляет </a:t>
            </a:r>
            <a:r>
              <a:rPr lang="ru-RU" sz="2800" dirty="0"/>
              <a:t>загрузку результатов выполнения нормативов Комплекса ГТО  в электронную базу данных автоматизированной информационной системы ГТО.</a:t>
            </a:r>
          </a:p>
        </p:txBody>
      </p:sp>
    </p:spTree>
    <p:extLst>
      <p:ext uri="{BB962C8B-B14F-4D97-AF65-F5344CB8AC3E}">
        <p14:creationId xmlns:p14="http://schemas.microsoft.com/office/powerpoint/2010/main" val="3791580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95486"/>
            <a:ext cx="8229600" cy="85725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Присвоение знаков отличия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0151"/>
            <a:ext cx="5698976" cy="3394472"/>
          </a:xfrm>
        </p:spPr>
        <p:txBody>
          <a:bodyPr>
            <a:normAutofit fontScale="77500" lnSpcReduction="20000"/>
          </a:bodyPr>
          <a:lstStyle/>
          <a:p>
            <a:r>
              <a:rPr lang="ru-RU" b="1" u="sng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Отчетный период</a:t>
            </a:r>
            <a:r>
              <a:rPr lang="ru-RU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/>
              <a:t>для выполнения нормативов </a:t>
            </a:r>
            <a:r>
              <a:rPr lang="ru-RU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1 июля по 31 июня </a:t>
            </a:r>
            <a:r>
              <a:rPr lang="ru-RU" dirty="0" smtClean="0"/>
              <a:t>(1 год)</a:t>
            </a:r>
          </a:p>
          <a:p>
            <a:r>
              <a:rPr lang="ru-RU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Золотые знаки</a:t>
            </a:r>
            <a:r>
              <a:rPr lang="ru-RU" dirty="0" smtClean="0"/>
              <a:t>: 4 раза в год (Январь – Март, Апрель – Июнь, Июль – Сентябрь, Октябрь - Декабрь)</a:t>
            </a:r>
          </a:p>
          <a:p>
            <a:r>
              <a:rPr lang="ru-RU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Серебряные и бронзовые </a:t>
            </a:r>
            <a:r>
              <a:rPr lang="ru-RU" dirty="0" smtClean="0"/>
              <a:t>1 раз в год (по окончанию отчетного периода)</a:t>
            </a:r>
            <a:endParaRPr lang="ru-RU" dirty="0"/>
          </a:p>
        </p:txBody>
      </p:sp>
      <p:pic>
        <p:nvPicPr>
          <p:cNvPr id="4" name="Объект 4">
            <a:extLst>
              <a:ext uri="{FF2B5EF4-FFF2-40B4-BE49-F238E27FC236}">
                <a16:creationId xmlns="" xmlns:a16="http://schemas.microsoft.com/office/drawing/2014/main" id="{C2028D30-004D-4FF5-B35A-DF59DCE3A7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7"/>
          <a:stretch/>
        </p:blipFill>
        <p:spPr>
          <a:xfrm>
            <a:off x="6093842" y="1707654"/>
            <a:ext cx="3020317" cy="1757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95016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139702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Практические рекомендации по организации приема нормативов ВФСК ГТО </a:t>
            </a:r>
            <a:endParaRPr lang="ru-RU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7118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95486"/>
            <a:ext cx="8229600" cy="85725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Условия допуска участников: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dirty="0"/>
              <a:t> регистрация на Всероссийском Интернет-портале комплекса ГТО по адресу в сети </a:t>
            </a:r>
            <a:r>
              <a:rPr lang="en-US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www.gto.ru</a:t>
            </a:r>
            <a:r>
              <a:rPr lang="en-US" dirty="0"/>
              <a:t>.;</a:t>
            </a:r>
            <a:endParaRPr lang="ru-RU" dirty="0"/>
          </a:p>
          <a:p>
            <a:pPr lvl="0"/>
            <a:r>
              <a:rPr lang="ru-RU" dirty="0"/>
              <a:t> наличие уникального идентификационного номера (УИН);</a:t>
            </a:r>
          </a:p>
          <a:p>
            <a:pPr lvl="0"/>
            <a:r>
              <a:rPr lang="ru-RU" dirty="0" smtClean="0"/>
              <a:t>правильность </a:t>
            </a:r>
            <a:r>
              <a:rPr lang="ru-RU" dirty="0"/>
              <a:t>заполнения персональных данных участника, указанных при регистрации на Всероссийском Интернет-портале комплекса ГТО;</a:t>
            </a:r>
          </a:p>
          <a:p>
            <a:pPr lvl="0"/>
            <a:r>
              <a:rPr lang="ru-RU" dirty="0" smtClean="0"/>
              <a:t>наличие </a:t>
            </a:r>
            <a:r>
              <a:rPr lang="ru-RU" dirty="0"/>
              <a:t>заявки на прохождение тестирования</a:t>
            </a:r>
            <a:r>
              <a:rPr lang="ru-RU" dirty="0" smtClean="0"/>
              <a:t>;</a:t>
            </a:r>
          </a:p>
          <a:p>
            <a:pPr lvl="0"/>
            <a:r>
              <a:rPr lang="ru-RU" dirty="0"/>
              <a:t>н</a:t>
            </a:r>
            <a:r>
              <a:rPr lang="ru-RU" dirty="0" smtClean="0"/>
              <a:t>аличие медицинского допуска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0369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95486"/>
            <a:ext cx="8229600" cy="85725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Участники не допускаются: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ru-RU" dirty="0"/>
              <a:t> не зарегистрирован на Всероссийском Интернет-портале комплекса ГТО по адресу в сети </a:t>
            </a:r>
            <a:r>
              <a:rPr lang="en-US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www.gto.ru;</a:t>
            </a:r>
            <a:endParaRPr lang="ru-RU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dirty="0"/>
              <a:t> отсутствует УИН;</a:t>
            </a:r>
          </a:p>
          <a:p>
            <a:r>
              <a:rPr lang="ru-RU" dirty="0"/>
              <a:t>неправильно заполнены персональные данные участника при регистрации на Всероссийском Интернет-портале комплекса ГТО по адресу в сети </a:t>
            </a:r>
            <a:r>
              <a:rPr lang="en-US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www.gto.ru</a:t>
            </a:r>
            <a:r>
              <a:rPr lang="en-US" dirty="0"/>
              <a:t>;</a:t>
            </a:r>
            <a:endParaRPr lang="ru-RU" dirty="0"/>
          </a:p>
          <a:p>
            <a:pPr lvl="0"/>
            <a:r>
              <a:rPr lang="ru-RU" dirty="0"/>
              <a:t> отсутствует заявка на прохождение тестирования;</a:t>
            </a:r>
          </a:p>
          <a:p>
            <a:pPr lvl="0"/>
            <a:r>
              <a:rPr lang="ru-RU" dirty="0"/>
              <a:t> личность участника не соответствует лицу, изображенному на фотографии, загруженной при регистрации;</a:t>
            </a:r>
          </a:p>
          <a:p>
            <a:pPr lvl="0"/>
            <a:r>
              <a:rPr lang="ru-RU" dirty="0" smtClean="0"/>
              <a:t>отсутствует </a:t>
            </a:r>
            <a:r>
              <a:rPr lang="ru-RU" dirty="0"/>
              <a:t>медицинское </a:t>
            </a:r>
            <a:r>
              <a:rPr lang="ru-RU" dirty="0" smtClean="0"/>
              <a:t>допуск</a:t>
            </a:r>
            <a:r>
              <a:rPr lang="en-US" dirty="0" smtClean="0"/>
              <a:t>;</a:t>
            </a:r>
            <a:endParaRPr lang="ru-RU" dirty="0" smtClean="0"/>
          </a:p>
          <a:p>
            <a:pPr lvl="0"/>
            <a:r>
              <a:rPr lang="ru-RU" dirty="0" smtClean="0"/>
              <a:t>отсутствует </a:t>
            </a:r>
            <a:r>
              <a:rPr lang="ru-RU" dirty="0"/>
              <a:t>согласие законного представителя несовершеннолетнего участника на прохождение тестирования</a:t>
            </a:r>
            <a:r>
              <a:rPr lang="ru-RU" dirty="0" smtClean="0"/>
              <a:t>;</a:t>
            </a:r>
            <a:endParaRPr lang="en-US" dirty="0" smtClean="0"/>
          </a:p>
          <a:p>
            <a:pPr lvl="0"/>
            <a:r>
              <a:rPr lang="ru-RU" dirty="0"/>
              <a:t>о</a:t>
            </a:r>
            <a:r>
              <a:rPr lang="ru-RU" dirty="0" smtClean="0"/>
              <a:t>тсутствует спортивная форма.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254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95486"/>
            <a:ext cx="8229600" cy="85725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Обязательные испытания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Челночный бег 3х10 (1 ступень)</a:t>
            </a:r>
          </a:p>
          <a:p>
            <a:r>
              <a:rPr lang="ru-RU" dirty="0" smtClean="0"/>
              <a:t>Бег 30м, 60м, 100м</a:t>
            </a:r>
            <a:r>
              <a:rPr lang="en-US" dirty="0" smtClean="0"/>
              <a:t>;</a:t>
            </a:r>
            <a:endParaRPr lang="ru-RU" dirty="0" smtClean="0"/>
          </a:p>
          <a:p>
            <a:r>
              <a:rPr lang="ru-RU" dirty="0" smtClean="0"/>
              <a:t>Бег 1км, 1,5км, 2км, 3км</a:t>
            </a:r>
            <a:r>
              <a:rPr lang="en-US" dirty="0" smtClean="0"/>
              <a:t>;</a:t>
            </a:r>
            <a:endParaRPr lang="ru-RU" dirty="0" smtClean="0"/>
          </a:p>
          <a:p>
            <a:r>
              <a:rPr lang="ru-RU" dirty="0"/>
              <a:t>Наклон вперёд из положения, стоя на гимнастической </a:t>
            </a:r>
            <a:r>
              <a:rPr lang="ru-RU" dirty="0" smtClean="0"/>
              <a:t>скамье</a:t>
            </a:r>
            <a:r>
              <a:rPr lang="en-US" dirty="0" smtClean="0"/>
              <a:t>;</a:t>
            </a:r>
            <a:r>
              <a:rPr lang="ru-RU" dirty="0" smtClean="0"/>
              <a:t> </a:t>
            </a:r>
          </a:p>
          <a:p>
            <a:r>
              <a:rPr lang="ru-RU" dirty="0"/>
              <a:t>Подтягивание из виса лёжа на низкой </a:t>
            </a:r>
            <a:r>
              <a:rPr lang="ru-RU" dirty="0" smtClean="0"/>
              <a:t>перекладине</a:t>
            </a:r>
            <a:r>
              <a:rPr lang="en-US" dirty="0" smtClean="0"/>
              <a:t>;</a:t>
            </a:r>
            <a:r>
              <a:rPr lang="ru-RU" dirty="0" smtClean="0"/>
              <a:t> </a:t>
            </a:r>
            <a:r>
              <a:rPr lang="ru-RU" dirty="0"/>
              <a:t>подтягивание из виса на высокой </a:t>
            </a:r>
            <a:r>
              <a:rPr lang="ru-RU" dirty="0" smtClean="0"/>
              <a:t>перекладине</a:t>
            </a:r>
            <a:r>
              <a:rPr lang="en-US" dirty="0" smtClean="0"/>
              <a:t>;</a:t>
            </a:r>
            <a:r>
              <a:rPr lang="ru-RU" dirty="0" smtClean="0"/>
              <a:t> </a:t>
            </a:r>
            <a:r>
              <a:rPr lang="ru-RU" dirty="0"/>
              <a:t>рывок </a:t>
            </a:r>
            <a:r>
              <a:rPr lang="ru-RU" dirty="0" smtClean="0"/>
              <a:t>гири 16кг</a:t>
            </a:r>
            <a:r>
              <a:rPr lang="en-US" dirty="0" smtClean="0"/>
              <a:t>;</a:t>
            </a:r>
            <a:r>
              <a:rPr lang="ru-RU" dirty="0" smtClean="0"/>
              <a:t> </a:t>
            </a:r>
            <a:r>
              <a:rPr lang="ru-RU" dirty="0"/>
              <a:t>сгибание и разгибание рук в упоре лёжа на </a:t>
            </a:r>
            <a:r>
              <a:rPr lang="ru-RU" dirty="0" smtClean="0"/>
              <a:t>полу.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555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39151" y="1779662"/>
            <a:ext cx="4176464" cy="2160240"/>
          </a:xfrm>
        </p:spPr>
        <p:txBody>
          <a:bodyPr>
            <a:noAutofit/>
          </a:bodyPr>
          <a:lstStyle/>
          <a:p>
            <a:r>
              <a:rPr lang="ru-RU" sz="1400" b="1" u="sng" dirty="0">
                <a:solidFill>
                  <a:srgbClr val="A50021"/>
                </a:solidFill>
              </a:rPr>
              <a:t>Ошибки, в результате которых испытание не засчитывается:</a:t>
            </a:r>
            <a:r>
              <a:rPr lang="ru-RU" sz="14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4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 smtClean="0"/>
              <a:t>- </a:t>
            </a:r>
            <a:r>
              <a:rPr lang="ru-RU" sz="1400" dirty="0"/>
              <a:t>не готовность к старту через 2 минуты после вызова стартера;</a:t>
            </a:r>
            <a:br>
              <a:rPr lang="ru-RU" sz="1400" dirty="0"/>
            </a:br>
            <a:r>
              <a:rPr lang="ru-RU" sz="1400" dirty="0"/>
              <a:t>- участник во время бега уходит со своей дорожки, создавая помехи </a:t>
            </a:r>
            <a:r>
              <a:rPr lang="ru-RU" sz="1400" dirty="0" smtClean="0"/>
              <a:t>другом ;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- старт участника раньше команды стартера «Марш!» или выстрела (фальстарт).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84168" y="0"/>
            <a:ext cx="23217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i="1" dirty="0" smtClean="0">
                <a:solidFill>
                  <a:schemeClr val="bg1"/>
                </a:solidFill>
              </a:rPr>
              <a:t>Обязательный норматив:</a:t>
            </a:r>
            <a:endParaRPr lang="ru-RU" sz="1400" b="1" i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5" t="33655" r="72060" b="36368"/>
          <a:stretch/>
        </p:blipFill>
        <p:spPr bwMode="auto">
          <a:xfrm>
            <a:off x="8346490" y="3949814"/>
            <a:ext cx="738064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88024" y="1096735"/>
            <a:ext cx="4101408" cy="523220"/>
          </a:xfrm>
          <a:prstGeom prst="rect">
            <a:avLst/>
          </a:prstGeom>
          <a:solidFill>
            <a:srgbClr val="A5002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Бег на 30м – с высокого </a:t>
            </a:r>
            <a:r>
              <a:rPr lang="ru-RU" sz="1400" b="1" dirty="0" smtClean="0">
                <a:solidFill>
                  <a:schemeClr val="bg1"/>
                </a:solidFill>
              </a:rPr>
              <a:t>старта.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Бег </a:t>
            </a:r>
            <a:r>
              <a:rPr lang="ru-RU" sz="1400" b="1" dirty="0">
                <a:solidFill>
                  <a:schemeClr val="bg1"/>
                </a:solidFill>
              </a:rPr>
              <a:t>на 60м, 100м – с низкого или высокого старта.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79512" y="1315024"/>
            <a:ext cx="4176464" cy="25575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400" dirty="0" smtClean="0"/>
              <a:t>- по </a:t>
            </a:r>
            <a:r>
              <a:rPr lang="ru-RU" sz="1400" dirty="0"/>
              <a:t>команде «На старт!» участник должен подойти к линии старта и занять позицию за линией строго на своей </a:t>
            </a:r>
            <a:r>
              <a:rPr lang="ru-RU" sz="1400" dirty="0" smtClean="0"/>
              <a:t>дорожке. </a:t>
            </a:r>
            <a:r>
              <a:rPr lang="ru-RU" sz="1400" dirty="0"/>
              <a:t>Спортсмен не должен касаться руками или ногами линии старта или земли за </a:t>
            </a:r>
            <a:r>
              <a:rPr lang="ru-RU" sz="1400" dirty="0" smtClean="0"/>
              <a:t>ней.</a:t>
            </a:r>
          </a:p>
          <a:p>
            <a:pPr algn="just"/>
            <a:r>
              <a:rPr lang="ru-RU" sz="1400" dirty="0" smtClean="0"/>
              <a:t>- при </a:t>
            </a:r>
            <a:r>
              <a:rPr lang="ru-RU" sz="1400" dirty="0"/>
              <a:t>команде «Внимание!» участник должен зафиксировать окончательную стартовую (неподвижную) позицию. После выстрела стартера из пистолета или команды «Марш!» они начинают движение. Участники стартуют по 2 - 4 человека.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4568" y="4155926"/>
            <a:ext cx="4101408" cy="307777"/>
          </a:xfrm>
          <a:prstGeom prst="rect">
            <a:avLst/>
          </a:prstGeom>
          <a:solidFill>
            <a:srgbClr val="A5002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Результат фиксируется с точностью до 0,1 с.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914400" y="19548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chemeClr val="bg1"/>
                </a:solidFill>
              </a:rPr>
              <a:t>Бег на 30, 60, 100 метров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10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078171"/>
            <a:ext cx="4123166" cy="3653819"/>
          </a:xfrm>
        </p:spPr>
        <p:txBody>
          <a:bodyPr>
            <a:noAutofit/>
          </a:bodyPr>
          <a:lstStyle/>
          <a:p>
            <a:pPr algn="l"/>
            <a:r>
              <a:rPr lang="ru-RU" sz="1400" b="1" u="sng" dirty="0">
                <a:solidFill>
                  <a:srgbClr val="A50021"/>
                </a:solidFill>
              </a:rPr>
              <a:t>Техника выполнения испытания</a:t>
            </a:r>
            <a:r>
              <a:rPr lang="ru-RU" sz="1400" b="1" i="1" dirty="0"/>
              <a:t/>
            </a:r>
            <a:br>
              <a:rPr lang="ru-RU" sz="1400" b="1" i="1" dirty="0"/>
            </a:br>
            <a:r>
              <a:rPr lang="ru-RU" sz="1400" b="1" i="1" dirty="0" smtClean="0"/>
              <a:t>- </a:t>
            </a:r>
            <a:r>
              <a:rPr lang="ru-RU" sz="1400" dirty="0"/>
              <a:t>п</a:t>
            </a:r>
            <a:r>
              <a:rPr lang="ru-RU" sz="1400" dirty="0" smtClean="0"/>
              <a:t>одтягивание </a:t>
            </a:r>
            <a:r>
              <a:rPr lang="ru-RU" sz="1400" dirty="0"/>
              <a:t>на высокой перекладине выполняется из исходного положения: вис хватом сверху, кисти рук на ширине плеч, руки и ноги прямые, ноги не касаются пола, ступни вместе.</a:t>
            </a:r>
            <a:br>
              <a:rPr lang="ru-RU" sz="1400" dirty="0"/>
            </a:br>
            <a:r>
              <a:rPr lang="ru-RU" sz="1400" dirty="0" smtClean="0"/>
              <a:t>- из </a:t>
            </a:r>
            <a:r>
              <a:rPr lang="ru-RU" sz="1400" dirty="0"/>
              <a:t>виса на прямых руках хватом сверху необходимо подтянуться так, чтобы подбородок оказался выше перекладины, опуститься в вис до полного выпрямления рук, зафиксировать это положение в течение 1 </a:t>
            </a:r>
            <a:r>
              <a:rPr lang="ru-RU" sz="1400" dirty="0" smtClean="0"/>
              <a:t>с.</a:t>
            </a:r>
            <a:br>
              <a:rPr lang="ru-RU" sz="1400" dirty="0" smtClean="0"/>
            </a:br>
            <a:r>
              <a:rPr lang="ru-RU" sz="1400" dirty="0" smtClean="0"/>
              <a:t>- испытание </a:t>
            </a:r>
            <a:r>
              <a:rPr lang="ru-RU" sz="1400" dirty="0"/>
              <a:t>выполняется на большее количество раз.</a:t>
            </a:r>
            <a:br>
              <a:rPr lang="ru-RU" sz="1400" dirty="0"/>
            </a:br>
            <a:r>
              <a:rPr lang="ru-RU" sz="1400" dirty="0" smtClean="0"/>
              <a:t>- засчитывается </a:t>
            </a:r>
            <a:r>
              <a:rPr lang="ru-RU" sz="1400" dirty="0"/>
              <a:t>количество правильно выполненных подтягиваний, фиксируемых счетом судьи.</a:t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84168" y="0"/>
            <a:ext cx="23217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i="1" dirty="0" smtClean="0">
                <a:solidFill>
                  <a:schemeClr val="bg1"/>
                </a:solidFill>
              </a:rPr>
              <a:t>Обязательный норматив:</a:t>
            </a:r>
            <a:endParaRPr lang="ru-RU" sz="1400" b="1" i="1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0" t="19423" r="77254" b="50169"/>
          <a:stretch/>
        </p:blipFill>
        <p:spPr bwMode="auto">
          <a:xfrm>
            <a:off x="8384882" y="3939902"/>
            <a:ext cx="708691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421966" y="1204250"/>
            <a:ext cx="398399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u="sng" dirty="0">
                <a:solidFill>
                  <a:srgbClr val="A50021"/>
                </a:solidFill>
              </a:rPr>
              <a:t>Ошибки, в результате которых испытание не засчитывается: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>- </a:t>
            </a:r>
            <a:r>
              <a:rPr lang="ru-RU" sz="1400" dirty="0"/>
              <a:t>нарушение требований к исходному положению (неправильный хват рук, согнутые в локтевых суставах руки и в коленных суставах ноги;</a:t>
            </a:r>
          </a:p>
          <a:p>
            <a:pPr lvl="0" algn="just"/>
            <a:r>
              <a:rPr lang="ru-RU" sz="1400" dirty="0" smtClean="0"/>
              <a:t>- </a:t>
            </a:r>
            <a:r>
              <a:rPr lang="ru-RU" sz="1400" dirty="0"/>
              <a:t>нарушение техники выполнения испытания:</a:t>
            </a:r>
          </a:p>
          <a:p>
            <a:pPr lvl="0" algn="just"/>
            <a:r>
              <a:rPr lang="ru-RU" sz="1400" dirty="0"/>
              <a:t> подбородок тестируемого ниже уровня грифа перекладины;</a:t>
            </a:r>
          </a:p>
          <a:p>
            <a:pPr lvl="0" algn="just"/>
            <a:r>
              <a:rPr lang="ru-RU" sz="1400" dirty="0" smtClean="0"/>
              <a:t>- </a:t>
            </a:r>
            <a:r>
              <a:rPr lang="ru-RU" sz="1400" dirty="0"/>
              <a:t>фиксация исходного положения менее I с;</a:t>
            </a:r>
          </a:p>
          <a:p>
            <a:pPr lvl="0" algn="just"/>
            <a:r>
              <a:rPr lang="ru-RU" sz="1400" dirty="0"/>
              <a:t> подтягивание осуществляется рывками или махами ног (туловища);</a:t>
            </a:r>
          </a:p>
          <a:p>
            <a:pPr lvl="0" algn="just"/>
            <a:r>
              <a:rPr lang="ru-RU" sz="1400" dirty="0" smtClean="0"/>
              <a:t>- </a:t>
            </a:r>
            <a:r>
              <a:rPr lang="ru-RU" sz="1400" dirty="0"/>
              <a:t>явно видимое поочередное (неравномерное) сгибание рук.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016914" y="19958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chemeClr val="bg1"/>
                </a:solidFill>
              </a:rPr>
              <a:t>Подтягивание из виса на высокой перекладине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10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0151"/>
            <a:ext cx="5698976" cy="3394472"/>
          </a:xfrm>
        </p:spPr>
        <p:txBody>
          <a:bodyPr/>
          <a:lstStyle/>
          <a:p>
            <a:pPr marL="0" indent="0">
              <a:buNone/>
            </a:pPr>
            <a:r>
              <a:rPr lang="ru-RU" sz="2400" u="sng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год</a:t>
            </a:r>
            <a:r>
              <a:rPr lang="ru-RU" sz="24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/>
              <a:t>– в МАУ «Центр ГТО города Екатеринбурга»</a:t>
            </a:r>
          </a:p>
          <a:p>
            <a:pPr marL="0" indent="0">
              <a:buNone/>
            </a:pPr>
            <a:r>
              <a:rPr lang="ru-RU" sz="2400" u="sng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 год</a:t>
            </a:r>
            <a:r>
              <a:rPr lang="ru-RU" sz="24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/>
              <a:t>– в ресурсных центрах (по 1 в каждом районе города Екатеринбурга)</a:t>
            </a:r>
          </a:p>
          <a:p>
            <a:pPr marL="0" indent="0">
              <a:buNone/>
            </a:pPr>
            <a:r>
              <a:rPr lang="ru-RU" sz="2400" u="sng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 год</a:t>
            </a:r>
            <a:r>
              <a:rPr lang="ru-RU" sz="24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/>
              <a:t>– дополнительно по 1 ресурсному центру (итого 14 РЦ в городе Екатеринбурге)</a:t>
            </a:r>
          </a:p>
          <a:p>
            <a:pPr marL="0" indent="0">
              <a:buNone/>
            </a:pP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6084168" y="1391985"/>
            <a:ext cx="2614043" cy="2868600"/>
            <a:chOff x="87461" y="2076755"/>
            <a:chExt cx="3671944" cy="4082674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85" t="9074" r="29218" b="8704"/>
            <a:stretch/>
          </p:blipFill>
          <p:spPr bwMode="auto">
            <a:xfrm>
              <a:off x="87461" y="2076755"/>
              <a:ext cx="3671944" cy="4082674"/>
            </a:xfrm>
            <a:prstGeom prst="rect">
              <a:avLst/>
            </a:prstGeom>
            <a:ln>
              <a:noFill/>
            </a:ln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1760" y="5733256"/>
              <a:ext cx="288032" cy="288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5856" y="4005064"/>
              <a:ext cx="288032" cy="288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3501" y="4941168"/>
              <a:ext cx="288032" cy="288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2996984"/>
              <a:ext cx="288032" cy="288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3728" y="2276872"/>
              <a:ext cx="288032" cy="288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672" y="3861048"/>
              <a:ext cx="288032" cy="288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7864" y="4869192"/>
              <a:ext cx="288032" cy="288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29908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95486"/>
            <a:ext cx="8229600" cy="85725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Подтягивание из виса лежа на низкой перекладине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88584" y="3274413"/>
            <a:ext cx="4114800" cy="136241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1600" dirty="0" smtClean="0"/>
              <a:t>- подтягивание </a:t>
            </a:r>
            <a:r>
              <a:rPr lang="ru-RU" sz="1600" dirty="0"/>
              <a:t>на низкой перекладине выполняется из исходного положения: вис лежа лицом вверх хватом сверху, руки на ширине плеч, голова, туловище и ноги составляют прямую линию, споты вместе, пятки могут упираться в опору высотой до 4 см.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919505" y="1121716"/>
            <a:ext cx="4101408" cy="307777"/>
          </a:xfrm>
          <a:prstGeom prst="rect">
            <a:avLst/>
          </a:prstGeom>
          <a:solidFill>
            <a:srgbClr val="A5002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Высота перекладина – 90 см.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935491" y="1438358"/>
            <a:ext cx="4067893" cy="192763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800" dirty="0" smtClean="0"/>
              <a:t>- </a:t>
            </a:r>
            <a:r>
              <a:rPr lang="ru-RU" sz="1800" dirty="0"/>
              <a:t>и</a:t>
            </a:r>
            <a:r>
              <a:rPr lang="ru-RU" sz="1800" dirty="0" smtClean="0"/>
              <a:t>з </a:t>
            </a:r>
            <a:r>
              <a:rPr lang="ru-RU" sz="1800" dirty="0"/>
              <a:t>исходного положения участник подтягивается до пересечения подбородком грифа перекладины, возвращается в исходное положение, зафиксировав на 1 с и продолжает выполнение испытания.</a:t>
            </a:r>
          </a:p>
          <a:p>
            <a:pPr marL="0" indent="0" algn="just">
              <a:buNone/>
            </a:pPr>
            <a:r>
              <a:rPr lang="en-US" sz="1800" dirty="0" smtClean="0"/>
              <a:t>- </a:t>
            </a:r>
            <a:r>
              <a:rPr lang="ru-RU" sz="1800" dirty="0"/>
              <a:t>з</a:t>
            </a:r>
            <a:r>
              <a:rPr lang="ru-RU" sz="1800" dirty="0" smtClean="0"/>
              <a:t>асчитывается </a:t>
            </a:r>
            <a:r>
              <a:rPr lang="ru-RU" sz="1800" dirty="0"/>
              <a:t>количество правильно выполненных подтягиваний, фиксируемых счетом судьи.</a:t>
            </a:r>
          </a:p>
          <a:p>
            <a:pPr algn="just"/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23528" y="1121716"/>
            <a:ext cx="4114800" cy="35417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u="sng" dirty="0">
                <a:solidFill>
                  <a:srgbClr val="A50021"/>
                </a:solidFill>
              </a:rPr>
              <a:t>Ошибки, в результате которых испытание не засчитывается:</a:t>
            </a:r>
          </a:p>
          <a:p>
            <a:pPr marL="0" lvl="0" indent="0" algn="just">
              <a:buNone/>
            </a:pPr>
            <a:r>
              <a:rPr lang="en-US" sz="1600" dirty="0" smtClean="0"/>
              <a:t>- </a:t>
            </a:r>
            <a:r>
              <a:rPr lang="ru-RU" sz="1600" dirty="0" smtClean="0"/>
              <a:t>нарушение </a:t>
            </a:r>
            <a:r>
              <a:rPr lang="ru-RU" sz="1600" dirty="0"/>
              <a:t>требований к исходному положению (неправильный хват рук, согнутые в локтевых суставах руки, отсутствии прямой линии тела между головой, туловищем и ногами;</a:t>
            </a:r>
          </a:p>
          <a:p>
            <a:pPr marL="0" lvl="0" indent="0" algn="just">
              <a:buNone/>
            </a:pPr>
            <a:r>
              <a:rPr lang="en-US" sz="1600" dirty="0" smtClean="0"/>
              <a:t>- </a:t>
            </a:r>
            <a:r>
              <a:rPr lang="ru-RU" sz="1600" dirty="0" smtClean="0"/>
              <a:t>нарушение </a:t>
            </a:r>
            <a:r>
              <a:rPr lang="ru-RU" sz="1600" dirty="0"/>
              <a:t>техники выполнения испытания:</a:t>
            </a:r>
          </a:p>
          <a:p>
            <a:pPr marL="0" lvl="0" indent="0" algn="just">
              <a:buNone/>
            </a:pPr>
            <a:r>
              <a:rPr lang="en-US" sz="1600" dirty="0" smtClean="0"/>
              <a:t>- </a:t>
            </a:r>
            <a:r>
              <a:rPr lang="ru-RU" sz="1600" dirty="0" smtClean="0"/>
              <a:t>подтягивание </a:t>
            </a:r>
            <a:r>
              <a:rPr lang="ru-RU" sz="1600" dirty="0"/>
              <a:t>выполнено с нарушением прямой линии «голова - туловище — ноги»;</a:t>
            </a:r>
          </a:p>
          <a:p>
            <a:pPr marL="0" lvl="0" indent="0" algn="just">
              <a:buNone/>
            </a:pPr>
            <a:r>
              <a:rPr lang="en-US" sz="1600" dirty="0" smtClean="0"/>
              <a:t>- </a:t>
            </a:r>
            <a:r>
              <a:rPr lang="ru-RU" sz="1600" dirty="0" smtClean="0"/>
              <a:t>подбородок </a:t>
            </a:r>
            <a:r>
              <a:rPr lang="ru-RU" sz="1600" dirty="0"/>
              <a:t>тестируемого не поднялся выше грифа перекладины;</a:t>
            </a:r>
          </a:p>
          <a:p>
            <a:pPr marL="0" lvl="0" indent="0" algn="just">
              <a:buNone/>
            </a:pPr>
            <a:r>
              <a:rPr lang="en-US" sz="1600" dirty="0" smtClean="0"/>
              <a:t>- </a:t>
            </a:r>
            <a:r>
              <a:rPr lang="ru-RU" sz="1600" dirty="0" smtClean="0"/>
              <a:t>явно </a:t>
            </a:r>
            <a:r>
              <a:rPr lang="ru-RU" sz="1600" dirty="0"/>
              <a:t>видимое поочередное (неравномерное) сгибание рук.</a:t>
            </a:r>
          </a:p>
          <a:p>
            <a:pPr marL="0" indent="0" algn="just">
              <a:buNone/>
            </a:pPr>
            <a:r>
              <a:rPr lang="en-US" sz="1600" dirty="0" smtClean="0"/>
              <a:t>- </a:t>
            </a:r>
            <a:r>
              <a:rPr lang="ru-RU" sz="1600" dirty="0" smtClean="0"/>
              <a:t>отсутствие </a:t>
            </a:r>
            <a:r>
              <a:rPr lang="ru-RU" sz="1600" dirty="0"/>
              <a:t>фиксации на 1 с исходного положения.</a:t>
            </a: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42" t="19423" r="56029" b="50169"/>
          <a:stretch/>
        </p:blipFill>
        <p:spPr bwMode="auto">
          <a:xfrm>
            <a:off x="8342961" y="3946392"/>
            <a:ext cx="801039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521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95486"/>
            <a:ext cx="8229600" cy="85725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Сгибание и разгибание рук в упоре лежа на полу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0150"/>
            <a:ext cx="3394720" cy="3603847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- сгибание </a:t>
            </a:r>
            <a:r>
              <a:rPr lang="ru-RU" dirty="0"/>
              <a:t>и разгибание рук в упоре лежа выполняется из исходного положения: упор лежа на полу, руки на ширине плеч, кисти вперед, </a:t>
            </a:r>
            <a:r>
              <a:rPr lang="ru-RU" dirty="0">
                <a:solidFill>
                  <a:srgbClr val="A50021"/>
                </a:solidFill>
              </a:rPr>
              <a:t>локти разведены не более чем на 45 градусов относительно туловища, плечи</a:t>
            </a:r>
            <a:r>
              <a:rPr lang="ru-RU" dirty="0"/>
              <a:t>, туловище и ноги составляют прямую линию. Стопы упираются в пол без опоры.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- сгибая </a:t>
            </a:r>
            <a:r>
              <a:rPr lang="ru-RU" dirty="0"/>
              <a:t>руки, необходимо коснуться грудью пола или контактной платформы высотой 5 см, затем, разгибая руки, вернуться в исходное положение и, зафиксировав его на 1 с, продолжить выполнение испытания.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788024" y="1203598"/>
            <a:ext cx="4104456" cy="2731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u="sng" dirty="0">
                <a:solidFill>
                  <a:srgbClr val="990000"/>
                </a:solidFill>
              </a:rPr>
              <a:t>Ошибки</a:t>
            </a:r>
            <a:r>
              <a:rPr lang="ru-RU" sz="1400" u="sng" dirty="0">
                <a:solidFill>
                  <a:srgbClr val="990000"/>
                </a:solidFill>
              </a:rPr>
              <a:t>, </a:t>
            </a:r>
            <a:r>
              <a:rPr lang="ru-RU" sz="1400" b="1" u="sng" dirty="0">
                <a:solidFill>
                  <a:srgbClr val="990000"/>
                </a:solidFill>
              </a:rPr>
              <a:t>в результате которых испытание не засчитывается:</a:t>
            </a:r>
          </a:p>
          <a:p>
            <a:pPr marL="0" lvl="0" indent="0" algn="just">
              <a:buNone/>
            </a:pPr>
            <a:r>
              <a:rPr lang="ru-RU" sz="1400" dirty="0" smtClean="0"/>
              <a:t>нарушение </a:t>
            </a:r>
            <a:r>
              <a:rPr lang="ru-RU" sz="1400" dirty="0"/>
              <a:t>требований к исходному положению (постановка рук не соответствует исходному положению, отсутствие прямой линии тела между плечами, туловищем и ногами);</a:t>
            </a:r>
          </a:p>
          <a:p>
            <a:pPr marL="0" lvl="0" indent="0" algn="just">
              <a:buNone/>
            </a:pPr>
            <a:r>
              <a:rPr lang="ru-RU" sz="1400" dirty="0" smtClean="0"/>
              <a:t>- нарушение </a:t>
            </a:r>
            <a:r>
              <a:rPr lang="ru-RU" sz="1400" dirty="0"/>
              <a:t>техники выполнения испытания:</a:t>
            </a:r>
          </a:p>
          <a:p>
            <a:pPr marL="0" lvl="0" indent="0" algn="just">
              <a:buNone/>
            </a:pPr>
            <a:r>
              <a:rPr lang="ru-RU" sz="1400" dirty="0" smtClean="0"/>
              <a:t>- нарушение </a:t>
            </a:r>
            <a:r>
              <a:rPr lang="ru-RU" sz="1400" dirty="0"/>
              <a:t>прямой линии «течи - туловище - ноги»;</a:t>
            </a:r>
          </a:p>
          <a:p>
            <a:pPr marL="0" lvl="0" indent="0" algn="just">
              <a:buNone/>
            </a:pPr>
            <a:r>
              <a:rPr lang="ru-RU" sz="1400" dirty="0" smtClean="0"/>
              <a:t>- отсутствие </a:t>
            </a:r>
            <a:r>
              <a:rPr lang="ru-RU" sz="1400" dirty="0"/>
              <a:t>фиксации на 1 с исходного положения</a:t>
            </a:r>
            <a:r>
              <a:rPr lang="ru-RU" sz="1400" dirty="0" smtClean="0"/>
              <a:t>;</a:t>
            </a:r>
          </a:p>
          <a:p>
            <a:pPr marL="0" lvl="0" indent="0" algn="just">
              <a:buNone/>
            </a:pPr>
            <a:r>
              <a:rPr lang="ru-RU" sz="1400" dirty="0" smtClean="0"/>
              <a:t>- превышение </a:t>
            </a:r>
            <a:r>
              <a:rPr lang="ru-RU" sz="1400" dirty="0"/>
              <a:t>допустимого угла разведения локтей;</a:t>
            </a:r>
          </a:p>
          <a:p>
            <a:pPr marL="0" indent="0">
              <a:buNone/>
            </a:pPr>
            <a:r>
              <a:rPr lang="ru-RU" sz="1400" dirty="0" smtClean="0"/>
              <a:t>- разновременное </a:t>
            </a:r>
            <a:r>
              <a:rPr lang="ru-RU" sz="1400" dirty="0"/>
              <a:t>разгибание рук.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0" t="55403" r="70964" b="14092"/>
          <a:stretch/>
        </p:blipFill>
        <p:spPr bwMode="auto">
          <a:xfrm>
            <a:off x="8316415" y="3867894"/>
            <a:ext cx="702679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196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590" y="195486"/>
            <a:ext cx="8229600" cy="85725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Рывок гири 16кг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0151"/>
            <a:ext cx="4546848" cy="33944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dirty="0"/>
              <a:t>Тестирование проводятся на помосте или любой ровной площадке размером </a:t>
            </a:r>
            <a:r>
              <a:rPr lang="en-US" sz="1600" dirty="0"/>
              <a:t>2x2 </a:t>
            </a:r>
            <a:r>
              <a:rPr lang="ru-RU" sz="1600" dirty="0"/>
              <a:t>м. Участник выполняет испытание в спортивной форме, позволяющей судьям определять выпрямление работающей руки и разгибание ног в тазобедренных и коленных суставах (рекомендуется футболка с коротким рукавом и шорты).</a:t>
            </a:r>
          </a:p>
          <a:p>
            <a:pPr marL="0" indent="0" algn="just">
              <a:buNone/>
            </a:pPr>
            <a:r>
              <a:rPr lang="ru-RU" sz="1600" dirty="0"/>
              <a:t>Для выполнения испытания используются гиря весом 16 кг. </a:t>
            </a:r>
            <a:r>
              <a:rPr lang="ru-RU" sz="1600" dirty="0">
                <a:solidFill>
                  <a:srgbClr val="A50021"/>
                </a:solidFill>
              </a:rPr>
              <a:t>Контрольное время выполнения упражнения - 4 мин</a:t>
            </a:r>
            <a:r>
              <a:rPr lang="ru-RU" sz="1600" dirty="0"/>
              <a:t>. Засчитывается суммарное количество правильно выполненных подъемов гири правой и левой рукой.</a:t>
            </a:r>
          </a:p>
          <a:p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967536" y="1152040"/>
            <a:ext cx="4176464" cy="1779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u="sng" dirty="0">
                <a:solidFill>
                  <a:srgbClr val="A50021"/>
                </a:solidFill>
              </a:rPr>
              <a:t>Ошибки, в результате которых испытание не засчитывается:</a:t>
            </a:r>
          </a:p>
          <a:p>
            <a:pPr marL="0" lvl="0" indent="0" algn="just">
              <a:buNone/>
            </a:pPr>
            <a:r>
              <a:rPr lang="ru-RU" dirty="0" smtClean="0"/>
              <a:t>- </a:t>
            </a:r>
            <a:r>
              <a:rPr lang="ru-RU" dirty="0" err="1" smtClean="0"/>
              <a:t>дожим</a:t>
            </a:r>
            <a:r>
              <a:rPr lang="ru-RU" dirty="0" smtClean="0"/>
              <a:t> </a:t>
            </a:r>
            <a:r>
              <a:rPr lang="ru-RU" dirty="0"/>
              <a:t>гири;</a:t>
            </a:r>
          </a:p>
          <a:p>
            <a:pPr marL="0" lvl="0" indent="0" algn="just">
              <a:buNone/>
            </a:pPr>
            <a:r>
              <a:rPr lang="ru-RU" dirty="0" smtClean="0"/>
              <a:t>- касание </a:t>
            </a:r>
            <a:r>
              <a:rPr lang="ru-RU" dirty="0"/>
              <a:t>свободной рукой ног, туловища, гири, работающей руки;</a:t>
            </a:r>
          </a:p>
          <a:p>
            <a:pPr marL="0" lvl="0" indent="0" algn="just">
              <a:buNone/>
            </a:pPr>
            <a:r>
              <a:rPr lang="ru-RU" dirty="0" smtClean="0"/>
              <a:t>- изгиб </a:t>
            </a:r>
            <a:r>
              <a:rPr lang="ru-RU" dirty="0"/>
              <a:t>и скручивание туловища, сгибание в тазобедренном суставе в момент фиксации гири.</a:t>
            </a:r>
          </a:p>
          <a:p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932403" y="2931790"/>
            <a:ext cx="4176464" cy="20366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b="1" u="sng" dirty="0">
                <a:solidFill>
                  <a:srgbClr val="A50021"/>
                </a:solidFill>
              </a:rPr>
              <a:t>Испытание прекращается судьей в следующих случаях:</a:t>
            </a:r>
          </a:p>
          <a:p>
            <a:pPr marL="0" lvl="0" indent="0" algn="just">
              <a:buNone/>
            </a:pPr>
            <a:r>
              <a:rPr lang="ru-RU" sz="1200" dirty="0" smtClean="0"/>
              <a:t>- </a:t>
            </a:r>
            <a:r>
              <a:rPr lang="ru-RU" sz="1200" dirty="0"/>
              <a:t>использования каких-либо приспособлений, облегчающих подъем гири, в том числе гимнастические накладки;</a:t>
            </a:r>
          </a:p>
          <a:p>
            <a:pPr marL="0" lvl="0" indent="0" algn="just">
              <a:buNone/>
            </a:pPr>
            <a:r>
              <a:rPr lang="ru-RU" sz="1200" dirty="0" smtClean="0"/>
              <a:t>- использования </a:t>
            </a:r>
            <a:r>
              <a:rPr lang="ru-RU" sz="1200" dirty="0"/>
              <a:t>канифоли для подготовки ладоней;</a:t>
            </a:r>
          </a:p>
          <a:p>
            <a:pPr marL="0" lvl="0" indent="0" algn="just">
              <a:buNone/>
            </a:pPr>
            <a:r>
              <a:rPr lang="ru-RU" sz="1200" dirty="0" smtClean="0"/>
              <a:t>- постановка </a:t>
            </a:r>
            <a:r>
              <a:rPr lang="ru-RU" sz="1200" dirty="0"/>
              <a:t>гири на голову, плечо, грудь, ногу или помост</a:t>
            </a:r>
            <a:r>
              <a:rPr lang="ru-RU" sz="1200" dirty="0" smtClean="0"/>
              <a:t>;</a:t>
            </a:r>
          </a:p>
          <a:p>
            <a:pPr marL="0" lvl="0" indent="0" algn="just">
              <a:buNone/>
            </a:pPr>
            <a:r>
              <a:rPr lang="ru-RU" sz="1200" dirty="0" smtClean="0"/>
              <a:t>- выход за пределы помоста;</a:t>
            </a:r>
          </a:p>
          <a:p>
            <a:pPr marL="0" indent="0" algn="just">
              <a:buNone/>
            </a:pPr>
            <a:r>
              <a:rPr lang="ru-RU" sz="1200" dirty="0" smtClean="0"/>
              <a:t>- многократное </a:t>
            </a:r>
            <a:r>
              <a:rPr lang="ru-RU" sz="1200" dirty="0"/>
              <a:t>нарушение правил тестирования (техническую неподготовленность).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8" t="70051" r="69439" b="12977"/>
          <a:stretch/>
        </p:blipFill>
        <p:spPr bwMode="auto">
          <a:xfrm>
            <a:off x="8320613" y="3974464"/>
            <a:ext cx="715883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92354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95486"/>
            <a:ext cx="8229600" cy="85725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Бег на 1000 м, 1500 м, 2000 м, 3000 м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7614"/>
            <a:ext cx="4042792" cy="273975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 smtClean="0"/>
              <a:t>- по </a:t>
            </a:r>
            <a:r>
              <a:rPr lang="ru-RU" sz="1800" dirty="0"/>
              <a:t>команде «На старт!» участники занимают свои места перед линией </a:t>
            </a:r>
            <a:r>
              <a:rPr lang="ru-RU" sz="1800" dirty="0" smtClean="0"/>
              <a:t>старта. </a:t>
            </a:r>
          </a:p>
          <a:p>
            <a:pPr marL="0" indent="0" algn="just">
              <a:buNone/>
            </a:pPr>
            <a:r>
              <a:rPr lang="ru-RU" sz="1800" dirty="0" smtClean="0"/>
              <a:t>- после команды </a:t>
            </a:r>
            <a:r>
              <a:rPr lang="ru-RU" sz="1800" dirty="0"/>
              <a:t>«Марш!» они начинают движение.</a:t>
            </a:r>
          </a:p>
          <a:p>
            <a:pPr marL="0" indent="0" algn="just">
              <a:buNone/>
            </a:pPr>
            <a:r>
              <a:rPr lang="ru-RU" sz="1800" dirty="0" smtClean="0"/>
              <a:t>- при </a:t>
            </a:r>
            <a:r>
              <a:rPr lang="ru-RU" sz="1800" dirty="0"/>
              <a:t>беге участникам запрещается наступать на линию бровки с левой стороны, что приведет к сокращению дистанции.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60032" y="1203598"/>
            <a:ext cx="4101408" cy="738664"/>
          </a:xfrm>
          <a:prstGeom prst="rect">
            <a:avLst/>
          </a:prstGeom>
          <a:solidFill>
            <a:srgbClr val="A5002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Максимальное количество участников в одном забеге на дистанцию 1000 - 2000 м не более 15 человек, 3000 м - не более 20 человек.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60032" y="2283718"/>
            <a:ext cx="4101408" cy="307777"/>
          </a:xfrm>
          <a:prstGeom prst="rect">
            <a:avLst/>
          </a:prstGeom>
          <a:solidFill>
            <a:srgbClr val="A5002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Выполняется из положения высокого старта.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2" t="33751" r="69391" b="36702"/>
          <a:stretch/>
        </p:blipFill>
        <p:spPr bwMode="auto">
          <a:xfrm>
            <a:off x="8269295" y="3867894"/>
            <a:ext cx="721586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60662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95486"/>
            <a:ext cx="8229600" cy="85725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Смешанное передвижение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0151"/>
            <a:ext cx="3970784" cy="3394472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- по </a:t>
            </a:r>
            <a:r>
              <a:rPr lang="ru-RU" dirty="0"/>
              <a:t>команде «На старт!» участники занимают свои места перед линией старта. После </a:t>
            </a:r>
            <a:r>
              <a:rPr lang="ru-RU" dirty="0" smtClean="0"/>
              <a:t>команды </a:t>
            </a:r>
            <a:r>
              <a:rPr lang="ru-RU" dirty="0"/>
              <a:t>«Марш!» они начинают движение. </a:t>
            </a:r>
            <a:endParaRPr lang="ru-RU" dirty="0" smtClean="0"/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- сочетание </a:t>
            </a:r>
            <a:r>
              <a:rPr lang="ru-RU" dirty="0"/>
              <a:t>отрезков ходьбы и бега каждый участник выбирает самостоятельно в зависимости от самочувствия.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28956" y="1203598"/>
            <a:ext cx="4101408" cy="738664"/>
          </a:xfrm>
          <a:prstGeom prst="rect">
            <a:avLst/>
          </a:prstGeom>
          <a:solidFill>
            <a:srgbClr val="A5002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Смешанное передвижение состоит из бега, переходящего в ходьбу в любой последовательности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56453" y="2427734"/>
            <a:ext cx="4101408" cy="523220"/>
          </a:xfrm>
          <a:prstGeom prst="rect">
            <a:avLst/>
          </a:prstGeom>
          <a:solidFill>
            <a:srgbClr val="A5002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Максимальное количество участников в забеге не более 20 человек</a:t>
            </a:r>
            <a:r>
              <a:rPr lang="ru-RU" sz="1400" dirty="0" smtClean="0">
                <a:solidFill>
                  <a:schemeClr val="bg1"/>
                </a:solidFill>
              </a:rPr>
              <a:t>.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9" t="42116" r="76466" b="27539"/>
          <a:stretch/>
        </p:blipFill>
        <p:spPr bwMode="auto">
          <a:xfrm>
            <a:off x="8277653" y="3867894"/>
            <a:ext cx="752711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89012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95486"/>
            <a:ext cx="8229600" cy="857250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bg1"/>
                </a:solidFill>
              </a:rPr>
              <a:t>Наклон вперед из положения стоя на гимнастической скамье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0151"/>
            <a:ext cx="4042792" cy="3394472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- наклон </a:t>
            </a:r>
            <a:r>
              <a:rPr lang="ru-RU" dirty="0"/>
              <a:t>вперед из положения стоя с прямыми ногами на гимнастической скамье выполняется из исходного положения: стоя на гимнастической скамье, ноги выпрямлены в коленях, </a:t>
            </a:r>
            <a:r>
              <a:rPr lang="ru-RU" dirty="0">
                <a:solidFill>
                  <a:srgbClr val="A50021"/>
                </a:solidFill>
              </a:rPr>
              <a:t>ступни ног расположены параллельно на ширине 10-15 см.</a:t>
            </a:r>
          </a:p>
          <a:p>
            <a:pPr marL="0" indent="0" algn="just">
              <a:buNone/>
            </a:pPr>
            <a:r>
              <a:rPr lang="ru-RU" dirty="0" smtClean="0"/>
              <a:t>- участник </a:t>
            </a:r>
            <a:r>
              <a:rPr lang="ru-RU" dirty="0"/>
              <a:t>выполняет упражнение в спортивной форме, позволяющей судьям определить выпрямление ног в коленях (шорты, </a:t>
            </a:r>
            <a:r>
              <a:rPr lang="ru-RU" dirty="0" err="1"/>
              <a:t>леггинсы</a:t>
            </a:r>
            <a:r>
              <a:rPr lang="ru-RU" dirty="0"/>
              <a:t>).</a:t>
            </a:r>
          </a:p>
          <a:p>
            <a:pPr marL="0" indent="0" algn="just">
              <a:buNone/>
            </a:pPr>
            <a:r>
              <a:rPr lang="ru-RU" dirty="0" smtClean="0"/>
              <a:t>- при </a:t>
            </a:r>
            <a:r>
              <a:rPr lang="ru-RU" dirty="0"/>
              <a:t>выполнении испытания по команде судьи участник выполняет два предварительных наклона, скользя пальцами рук по линейке измерения. При третьем наклоне участник максимально сгибается и фиксирует результат в течение 2 с.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928956" y="1203598"/>
            <a:ext cx="4101408" cy="738664"/>
          </a:xfrm>
          <a:prstGeom prst="rect">
            <a:avLst/>
          </a:prstGeom>
          <a:solidFill>
            <a:srgbClr val="A5002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Величина гибкости измеряется в сантиметрах. Результат выше уровня гимнастической скамьи определяется знаком « - » , ниже - знаком «+ ».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0" t="70051" r="81089" b="12977"/>
          <a:stretch/>
        </p:blipFill>
        <p:spPr bwMode="auto">
          <a:xfrm>
            <a:off x="8311582" y="3939902"/>
            <a:ext cx="718782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02912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95486"/>
            <a:ext cx="8229600" cy="85725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Прыжок в длину с места толчком двумя ногами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28955" y="2317998"/>
            <a:ext cx="4103903" cy="1371599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b="1" u="sng" dirty="0">
                <a:solidFill>
                  <a:srgbClr val="A50021"/>
                </a:solidFill>
              </a:rPr>
              <a:t>Участник имеет право:</a:t>
            </a:r>
          </a:p>
          <a:p>
            <a:pPr marL="0" lvl="0" indent="0" algn="just">
              <a:buNone/>
            </a:pPr>
            <a:r>
              <a:rPr lang="ru-RU" dirty="0" smtClean="0"/>
              <a:t>при </a:t>
            </a:r>
            <a:r>
              <a:rPr lang="ru-RU" dirty="0"/>
              <a:t>подготовке и выполнении прыжка производить маховые движения руками</a:t>
            </a:r>
            <a:r>
              <a:rPr lang="ru-RU" dirty="0" smtClean="0"/>
              <a:t>; </a:t>
            </a:r>
            <a:r>
              <a:rPr lang="ru-RU" dirty="0"/>
              <a:t>использовать полностью время (1 мин), отведенное на подготовку и выполнение прыжка.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28956" y="1203598"/>
            <a:ext cx="4101408" cy="523220"/>
          </a:xfrm>
          <a:prstGeom prst="rect">
            <a:avLst/>
          </a:prstGeom>
          <a:solidFill>
            <a:srgbClr val="A5002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Участнику предоставляются три попытки. В зачет идет лучший результат.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98132" y="1203598"/>
            <a:ext cx="4330824" cy="317179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u="sng" dirty="0">
                <a:solidFill>
                  <a:srgbClr val="A50021"/>
                </a:solidFill>
              </a:rPr>
              <a:t>Ошибки</a:t>
            </a:r>
            <a:r>
              <a:rPr lang="ru-RU" u="sng" dirty="0">
                <a:solidFill>
                  <a:srgbClr val="A50021"/>
                </a:solidFill>
              </a:rPr>
              <a:t>, </a:t>
            </a:r>
            <a:r>
              <a:rPr lang="ru-RU" b="1" u="sng" dirty="0">
                <a:solidFill>
                  <a:srgbClr val="A50021"/>
                </a:solidFill>
              </a:rPr>
              <a:t>в результате которых испытание не засчитывается:</a:t>
            </a:r>
          </a:p>
          <a:p>
            <a:pPr marL="0" lvl="0" indent="0" algn="just">
              <a:buNone/>
            </a:pPr>
            <a:r>
              <a:rPr lang="ru-RU" dirty="0" smtClean="0"/>
              <a:t>- заступ </a:t>
            </a:r>
            <a:r>
              <a:rPr lang="ru-RU" dirty="0"/>
              <a:t>за линию отталкивания или касание ее;</a:t>
            </a:r>
          </a:p>
          <a:p>
            <a:pPr marL="0" lvl="0" indent="0" algn="just">
              <a:buNone/>
            </a:pPr>
            <a:r>
              <a:rPr lang="ru-RU" dirty="0" smtClean="0"/>
              <a:t>- отталкивание </a:t>
            </a:r>
            <a:r>
              <a:rPr lang="ru-RU" dirty="0"/>
              <a:t>с предварительного подскока;</a:t>
            </a:r>
          </a:p>
          <a:p>
            <a:pPr marL="0" lvl="0" indent="0" algn="just">
              <a:buNone/>
            </a:pPr>
            <a:r>
              <a:rPr lang="ru-RU" dirty="0" smtClean="0"/>
              <a:t>- поочередное </a:t>
            </a:r>
            <a:r>
              <a:rPr lang="ru-RU" dirty="0"/>
              <a:t>отталкивание ногами;</a:t>
            </a:r>
          </a:p>
          <a:p>
            <a:pPr marL="0" lvl="0" indent="0" algn="just">
              <a:buNone/>
            </a:pPr>
            <a:r>
              <a:rPr lang="ru-RU" dirty="0" smtClean="0"/>
              <a:t>- использование </a:t>
            </a:r>
            <a:r>
              <a:rPr lang="ru-RU" dirty="0"/>
              <a:t>каких-либо отягощений, выбрасываемых во время прыжка;</a:t>
            </a:r>
          </a:p>
          <a:p>
            <a:pPr marL="0" lvl="0" indent="0" algn="just">
              <a:buNone/>
            </a:pPr>
            <a:r>
              <a:rPr lang="ru-RU" dirty="0" smtClean="0"/>
              <a:t>- уход </a:t>
            </a:r>
            <a:r>
              <a:rPr lang="ru-RU" dirty="0"/>
              <a:t>с места приземления назад по направлению прыжка.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t="28658" r="69386" b="54370"/>
          <a:stretch/>
        </p:blipFill>
        <p:spPr bwMode="auto">
          <a:xfrm>
            <a:off x="8311582" y="3939902"/>
            <a:ext cx="718782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42994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6" t="48499" r="69844" b="34529"/>
          <a:stretch/>
        </p:blipFill>
        <p:spPr bwMode="auto">
          <a:xfrm>
            <a:off x="8425218" y="4083918"/>
            <a:ext cx="718782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6112" y="195486"/>
            <a:ext cx="8229600" cy="85725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Метание мяча весом 150 г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0151"/>
            <a:ext cx="4258816" cy="3394472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- выполняется участниками </a:t>
            </a:r>
            <a:r>
              <a:rPr lang="en-US" dirty="0"/>
              <a:t>II-IV </a:t>
            </a:r>
            <a:r>
              <a:rPr lang="ru-RU" dirty="0" smtClean="0"/>
              <a:t>ступеней с </a:t>
            </a:r>
            <a:r>
              <a:rPr lang="ru-RU" dirty="0"/>
              <a:t>места или прямого разбега способом «из-за спины через плечо». На подготовку и выполнение попытки в метании дается 1 мин.</a:t>
            </a:r>
          </a:p>
          <a:p>
            <a:pPr marL="0" indent="0" algn="just">
              <a:buNone/>
            </a:pPr>
            <a:r>
              <a:rPr lang="ru-RU" dirty="0" smtClean="0"/>
              <a:t>- после </a:t>
            </a:r>
            <a:r>
              <a:rPr lang="ru-RU" dirty="0"/>
              <a:t>выполнения попытки судья, при отсутствии нарушения, дает команду - сигнал «Есть!» и поднимает белый флаг или, при нарушении правил, - сигнал «Нет!» и поднимает красный флаг.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928956" y="1203598"/>
            <a:ext cx="4101408" cy="523220"/>
          </a:xfrm>
          <a:prstGeom prst="rect">
            <a:avLst/>
          </a:prstGeom>
          <a:solidFill>
            <a:srgbClr val="A5002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Участнику предоставляются три попытки. В зачет идет лучший результат.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34235" y="1995686"/>
            <a:ext cx="4101408" cy="307777"/>
          </a:xfrm>
          <a:prstGeom prst="rect">
            <a:avLst/>
          </a:prstGeom>
          <a:solidFill>
            <a:srgbClr val="A5002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Ширина коридора 10 м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934235" y="2427734"/>
            <a:ext cx="4103903" cy="216024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u="sng" dirty="0">
                <a:solidFill>
                  <a:srgbClr val="A50021"/>
                </a:solidFill>
              </a:rPr>
              <a:t>Ошибки, в результате которых испытание не засчитывается:</a:t>
            </a:r>
          </a:p>
          <a:p>
            <a:pPr marL="0" lvl="0" indent="0" algn="just">
              <a:buNone/>
            </a:pPr>
            <a:r>
              <a:rPr lang="ru-RU" dirty="0" smtClean="0"/>
              <a:t>- касание </a:t>
            </a:r>
            <a:r>
              <a:rPr lang="ru-RU" dirty="0"/>
              <a:t>любой частью тела линий разметки (линия метания, боковые линии дорожки, ограничивающих зону разбега) или земли за зоной разбега;</a:t>
            </a:r>
          </a:p>
          <a:p>
            <a:pPr marL="0" lvl="0" indent="0" algn="just">
              <a:buNone/>
            </a:pPr>
            <a:r>
              <a:rPr lang="ru-RU" dirty="0" smtClean="0"/>
              <a:t>- мяч </a:t>
            </a:r>
            <a:r>
              <a:rPr lang="ru-RU" dirty="0"/>
              <a:t>не попал в сектор</a:t>
            </a:r>
            <a:r>
              <a:rPr lang="ru-RU" dirty="0" smtClean="0"/>
              <a:t>;</a:t>
            </a:r>
          </a:p>
          <a:p>
            <a:pPr marL="0" lvl="0" indent="0" algn="just">
              <a:buNone/>
            </a:pPr>
            <a:r>
              <a:rPr lang="ru-RU" dirty="0" smtClean="0"/>
              <a:t>- попытка выполнена без команды спортивного судьи;</a:t>
            </a:r>
          </a:p>
          <a:p>
            <a:pPr marL="0" lvl="0" indent="0">
              <a:buNone/>
            </a:pPr>
            <a:r>
              <a:rPr lang="ru-RU" dirty="0" smtClean="0"/>
              <a:t>- просрочено </a:t>
            </a:r>
            <a:r>
              <a:rPr lang="ru-RU" dirty="0"/>
              <a:t>время, отведенное на попытку.</a:t>
            </a:r>
          </a:p>
        </p:txBody>
      </p:sp>
    </p:spTree>
    <p:extLst>
      <p:ext uri="{BB962C8B-B14F-4D97-AF65-F5344CB8AC3E}">
        <p14:creationId xmlns:p14="http://schemas.microsoft.com/office/powerpoint/2010/main" val="42355106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6" t="48499" r="69844" b="34529"/>
          <a:stretch/>
        </p:blipFill>
        <p:spPr bwMode="auto">
          <a:xfrm>
            <a:off x="8425218" y="4011910"/>
            <a:ext cx="718782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0151"/>
            <a:ext cx="4258816" cy="339447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>- выполняется участниками </a:t>
            </a:r>
            <a:r>
              <a:rPr lang="en-US" dirty="0"/>
              <a:t>V-VII </a:t>
            </a:r>
            <a:r>
              <a:rPr lang="ru-RU" dirty="0" smtClean="0"/>
              <a:t>ступеней с </a:t>
            </a:r>
            <a:r>
              <a:rPr lang="ru-RU" dirty="0"/>
              <a:t>места или прямого разбега способом «из-за спины через плечо». Запрещено метать снаряд с поворотом. На подготовку и выполнение попытки в метании дается 1 </a:t>
            </a:r>
            <a:r>
              <a:rPr lang="ru-RU" dirty="0" smtClean="0"/>
              <a:t>мин.</a:t>
            </a:r>
          </a:p>
          <a:p>
            <a:pPr marL="0" indent="0">
              <a:buNone/>
            </a:pPr>
            <a:r>
              <a:rPr lang="ru-RU" dirty="0" smtClean="0"/>
              <a:t>- после </a:t>
            </a:r>
            <a:r>
              <a:rPr lang="ru-RU" dirty="0"/>
              <a:t>выполнения попытки судья, при отсутствии нарушения, дает команду - сигнал «Есть!» и поднимает белый флаг или, при нарушении правил, - сигнал «Нет!» и поднимает красный флаг.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28956" y="1203598"/>
            <a:ext cx="4101408" cy="523220"/>
          </a:xfrm>
          <a:prstGeom prst="rect">
            <a:avLst/>
          </a:prstGeom>
          <a:solidFill>
            <a:srgbClr val="A5002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Участнику предоставляются три попытки. В зачет идет лучший результат.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34235" y="1995686"/>
            <a:ext cx="4101408" cy="307777"/>
          </a:xfrm>
          <a:prstGeom prst="rect">
            <a:avLst/>
          </a:prstGeom>
          <a:solidFill>
            <a:srgbClr val="A5002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Ширина коридора 10 м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934235" y="2427734"/>
            <a:ext cx="4103903" cy="216024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u="sng" dirty="0">
                <a:solidFill>
                  <a:srgbClr val="A50021"/>
                </a:solidFill>
              </a:rPr>
              <a:t>Ошибки, в результате которых испытание не засчитывается:</a:t>
            </a:r>
          </a:p>
          <a:p>
            <a:pPr marL="0" lvl="0" indent="0" algn="just">
              <a:buNone/>
            </a:pPr>
            <a:r>
              <a:rPr lang="ru-RU" dirty="0" smtClean="0"/>
              <a:t>касание </a:t>
            </a:r>
            <a:r>
              <a:rPr lang="ru-RU" dirty="0"/>
              <a:t>любой частью тела линий разметки (линия метания, боковые линии дорожки, ограничивающих зону разбега) или земли за зоной разбега;</a:t>
            </a:r>
          </a:p>
          <a:p>
            <a:pPr marL="0" lvl="0" indent="0">
              <a:buNone/>
            </a:pPr>
            <a:r>
              <a:rPr lang="ru-RU" dirty="0" smtClean="0"/>
              <a:t>снаряд </a:t>
            </a:r>
            <a:r>
              <a:rPr lang="ru-RU" dirty="0"/>
              <a:t>не попал в сектор;</a:t>
            </a:r>
          </a:p>
          <a:p>
            <a:pPr marL="0" lvl="0" indent="0">
              <a:buNone/>
            </a:pPr>
            <a:r>
              <a:rPr lang="ru-RU" dirty="0" smtClean="0"/>
              <a:t>попытка </a:t>
            </a:r>
            <a:r>
              <a:rPr lang="ru-RU" dirty="0"/>
              <a:t>выполнена без команды спортивного судьи;</a:t>
            </a:r>
          </a:p>
          <a:p>
            <a:pPr marL="0" lvl="0" indent="0">
              <a:buNone/>
            </a:pPr>
            <a:r>
              <a:rPr lang="ru-RU" dirty="0" smtClean="0"/>
              <a:t>просрочено </a:t>
            </a:r>
            <a:r>
              <a:rPr lang="ru-RU" dirty="0"/>
              <a:t>время, выделенное на попытку</a:t>
            </a:r>
            <a:r>
              <a:rPr lang="ru-RU" i="1" dirty="0"/>
              <a:t>.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043608" y="195486"/>
            <a:ext cx="8229600" cy="85725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Метание спортивного снаряда весом 500, 700 г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071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0151"/>
            <a:ext cx="4258816" cy="3394472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- поднимание </a:t>
            </a:r>
            <a:r>
              <a:rPr lang="ru-RU" dirty="0"/>
              <a:t>туловища из положения лежа на спине выполняется из исходного положения: лежа на спине, на гимнастическом мате, руки за головой «в замок», лопатки касаются мата, ноги согнуты в коленях под прямым углом, ступни прижаты партнером к полу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- участник </a:t>
            </a:r>
            <a:r>
              <a:rPr lang="ru-RU" dirty="0"/>
              <a:t>выполняет максимальное количество </a:t>
            </a:r>
            <a:r>
              <a:rPr lang="ru-RU" dirty="0" err="1"/>
              <a:t>подниманий</a:t>
            </a:r>
            <a:r>
              <a:rPr lang="ru-RU" dirty="0"/>
              <a:t> </a:t>
            </a:r>
            <a:r>
              <a:rPr lang="ru-RU" dirty="0" smtClean="0"/>
              <a:t>туловища, </a:t>
            </a:r>
            <a:r>
              <a:rPr lang="ru-RU" dirty="0"/>
              <a:t>касаясь локтями бедер (коленей), с последующим возвратом в исходное положение.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28956" y="1203598"/>
            <a:ext cx="4101408" cy="307777"/>
          </a:xfrm>
          <a:prstGeom prst="rect">
            <a:avLst/>
          </a:prstGeom>
          <a:solidFill>
            <a:srgbClr val="A5002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Время выполнения – 1 мин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926461" y="2013716"/>
            <a:ext cx="4103903" cy="216024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u="sng" dirty="0">
                <a:solidFill>
                  <a:srgbClr val="A50021"/>
                </a:solidFill>
              </a:rPr>
              <a:t>Ошибки, при которых выполнение не засчитывается:</a:t>
            </a:r>
          </a:p>
          <a:p>
            <a:pPr marL="0" lvl="0" indent="0" algn="just">
              <a:buNone/>
            </a:pPr>
            <a:r>
              <a:rPr lang="ru-RU" dirty="0" smtClean="0"/>
              <a:t>- отсутствие </a:t>
            </a:r>
            <a:r>
              <a:rPr lang="ru-RU" dirty="0"/>
              <a:t>касания локтями бедер (коленей);</a:t>
            </a:r>
          </a:p>
          <a:p>
            <a:pPr marL="0" lvl="0" indent="0" algn="just">
              <a:buNone/>
            </a:pPr>
            <a:r>
              <a:rPr lang="ru-RU" dirty="0" smtClean="0"/>
              <a:t>- отсутствие </a:t>
            </a:r>
            <a:r>
              <a:rPr lang="ru-RU" dirty="0"/>
              <a:t>касания лопатками мата;</a:t>
            </a:r>
          </a:p>
          <a:p>
            <a:pPr marL="0" lvl="0" indent="0" algn="just">
              <a:buNone/>
            </a:pPr>
            <a:r>
              <a:rPr lang="ru-RU" dirty="0" smtClean="0"/>
              <a:t>размыкание </a:t>
            </a:r>
            <a:r>
              <a:rPr lang="ru-RU" dirty="0"/>
              <a:t>пальцев «из замка»;</a:t>
            </a:r>
          </a:p>
          <a:p>
            <a:pPr marL="0" lvl="0" indent="0" algn="just">
              <a:buNone/>
            </a:pPr>
            <a:r>
              <a:rPr lang="ru-RU" dirty="0" smtClean="0"/>
              <a:t>смещение </a:t>
            </a:r>
            <a:r>
              <a:rPr lang="ru-RU" dirty="0"/>
              <a:t>таза (поднимание таза)</a:t>
            </a:r>
          </a:p>
          <a:p>
            <a:pPr marL="0" lvl="0" indent="0" algn="just">
              <a:buNone/>
            </a:pPr>
            <a:r>
              <a:rPr lang="ru-RU" dirty="0" smtClean="0"/>
              <a:t>изменение </a:t>
            </a:r>
            <a:r>
              <a:rPr lang="ru-RU" dirty="0"/>
              <a:t>прямого угла согнутых ног.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619672" y="195486"/>
            <a:ext cx="8229600" cy="85725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Поднимание туловища из положения лежа на спине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92" t="70481" r="33777" b="12547"/>
          <a:stretch/>
        </p:blipFill>
        <p:spPr bwMode="auto">
          <a:xfrm>
            <a:off x="8317714" y="3939902"/>
            <a:ext cx="718782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2342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195486"/>
            <a:ext cx="5915000" cy="85725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Выполнение в своих школах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0151"/>
            <a:ext cx="5410944" cy="3394472"/>
          </a:xfrm>
        </p:spPr>
        <p:txBody>
          <a:bodyPr>
            <a:normAutofit fontScale="85000" lnSpcReduction="10000"/>
          </a:bodyPr>
          <a:lstStyle/>
          <a:p>
            <a:pPr>
              <a:buFontTx/>
              <a:buChar char="-"/>
            </a:pPr>
            <a:r>
              <a:rPr lang="ru-RU" dirty="0" smtClean="0"/>
              <a:t>Подтягивание из виса на высокой перекладине и сгибание разгибание рук,</a:t>
            </a:r>
          </a:p>
          <a:p>
            <a:pPr>
              <a:buFontTx/>
              <a:buChar char="-"/>
            </a:pPr>
            <a:r>
              <a:rPr lang="ru-RU" dirty="0" smtClean="0"/>
              <a:t>Прыжок в длину,</a:t>
            </a:r>
          </a:p>
          <a:p>
            <a:pPr>
              <a:buFontTx/>
              <a:buChar char="-"/>
            </a:pPr>
            <a:r>
              <a:rPr lang="ru-RU" dirty="0" smtClean="0"/>
              <a:t>Поднимание туловища,</a:t>
            </a:r>
          </a:p>
          <a:p>
            <a:pPr>
              <a:buFontTx/>
              <a:buChar char="-"/>
            </a:pPr>
            <a:r>
              <a:rPr lang="ru-RU" dirty="0" smtClean="0"/>
              <a:t>Наклон вперед из положения стоя на гимнастической скамье,</a:t>
            </a:r>
          </a:p>
          <a:p>
            <a:pPr>
              <a:buFontTx/>
              <a:buChar char="-"/>
            </a:pPr>
            <a:r>
              <a:rPr lang="ru-RU" dirty="0" smtClean="0"/>
              <a:t>Челночный бег 3х10.</a:t>
            </a:r>
            <a:endParaRPr lang="ru-RU" dirty="0"/>
          </a:p>
        </p:txBody>
      </p:sp>
      <p:pic>
        <p:nvPicPr>
          <p:cNvPr id="4" name="Picture 2" descr="C:\Users\Admin\Desktop\Фотографии\25.01.2017 ФОК Кировский\IMG_49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31590"/>
            <a:ext cx="3360376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18337919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95486"/>
            <a:ext cx="8229600" cy="85725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Челночный бег 3х10 метров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25954"/>
            <a:ext cx="4101408" cy="1875655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ru-RU" dirty="0"/>
              <a:t>По команде «Марш!» обучаемый должен пробежать 10 м, коснуться площадки за линией поворота любой частью тела, повернуться кругом, пробежать, таким образом, еще два отрезка по 10 м. Рекомендуется осуществлять тестирование в соревновательной борьбе, стартуют минимум по два человека.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28956" y="1203598"/>
            <a:ext cx="4101408" cy="523220"/>
          </a:xfrm>
          <a:prstGeom prst="rect">
            <a:avLst/>
          </a:prstGeom>
          <a:solidFill>
            <a:srgbClr val="A5002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Ширина линии старта и финиша входит в отрезок 10 м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787774"/>
            <a:ext cx="41764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u="sng" dirty="0">
                <a:solidFill>
                  <a:srgbClr val="A50021"/>
                </a:solidFill>
              </a:rPr>
              <a:t>Ошибки</a:t>
            </a:r>
            <a:r>
              <a:rPr lang="ru-RU" sz="1400" u="sng" dirty="0">
                <a:solidFill>
                  <a:srgbClr val="A50021"/>
                </a:solidFill>
              </a:rPr>
              <a:t>, </a:t>
            </a:r>
            <a:r>
              <a:rPr lang="ru-RU" sz="1400" b="1" u="sng" dirty="0">
                <a:solidFill>
                  <a:srgbClr val="A50021"/>
                </a:solidFill>
              </a:rPr>
              <a:t>в результате которых испытание не засчитывается:</a:t>
            </a:r>
          </a:p>
          <a:p>
            <a:pPr lvl="0" algn="just"/>
            <a:r>
              <a:rPr lang="ru-RU" sz="1400" dirty="0"/>
              <a:t> </a:t>
            </a:r>
            <a:r>
              <a:rPr lang="ru-RU" sz="1400" dirty="0" smtClean="0"/>
              <a:t>- начало </a:t>
            </a:r>
            <a:r>
              <a:rPr lang="ru-RU" sz="1400" dirty="0"/>
              <a:t>выполнения испытания до команды судьи «Марш!» (фальстарт);</a:t>
            </a:r>
          </a:p>
          <a:p>
            <a:pPr lvl="0" algn="just"/>
            <a:r>
              <a:rPr lang="ru-RU" sz="1400" dirty="0"/>
              <a:t> </a:t>
            </a:r>
            <a:r>
              <a:rPr lang="ru-RU" sz="1400" dirty="0" smtClean="0"/>
              <a:t>- во </a:t>
            </a:r>
            <a:r>
              <a:rPr lang="ru-RU" sz="1400" dirty="0"/>
              <a:t>время бега участник помешал рядом бегущему;</a:t>
            </a:r>
          </a:p>
          <a:p>
            <a:pPr lvl="0" algn="just"/>
            <a:r>
              <a:rPr lang="ru-RU" sz="1400" dirty="0"/>
              <a:t> </a:t>
            </a:r>
            <a:r>
              <a:rPr lang="ru-RU" sz="1400" dirty="0" smtClean="0"/>
              <a:t>- участник </a:t>
            </a:r>
            <a:r>
              <a:rPr lang="ru-RU" sz="1400" dirty="0"/>
              <a:t>не пересек линию во время разворота любой частью тела.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3" t="50000" r="68138" b="19632"/>
          <a:stretch/>
        </p:blipFill>
        <p:spPr bwMode="auto">
          <a:xfrm>
            <a:off x="8244407" y="3867894"/>
            <a:ext cx="719455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91332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95486"/>
            <a:ext cx="8229600" cy="85725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Метание теннисного мяча в цель, дистанция 6 м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28956" y="2139702"/>
            <a:ext cx="4045876" cy="10835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600" b="1" u="sng" dirty="0">
                <a:solidFill>
                  <a:srgbClr val="A50021"/>
                </a:solidFill>
              </a:rPr>
              <a:t>Ошибки</a:t>
            </a:r>
            <a:r>
              <a:rPr lang="ru-RU" sz="1600" u="sng" dirty="0">
                <a:solidFill>
                  <a:srgbClr val="A50021"/>
                </a:solidFill>
              </a:rPr>
              <a:t>, </a:t>
            </a:r>
            <a:r>
              <a:rPr lang="ru-RU" sz="1600" b="1" u="sng" dirty="0">
                <a:solidFill>
                  <a:srgbClr val="A50021"/>
                </a:solidFill>
              </a:rPr>
              <a:t>при которых выполнение не засчитывается:</a:t>
            </a:r>
          </a:p>
          <a:p>
            <a:pPr marL="0" indent="0" algn="just">
              <a:buNone/>
            </a:pPr>
            <a:r>
              <a:rPr lang="ru-RU" sz="1600" dirty="0"/>
              <a:t>Участник совершил заступ за линию метания.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203598"/>
            <a:ext cx="41764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- метание </a:t>
            </a:r>
            <a:r>
              <a:rPr lang="ru-RU" dirty="0"/>
              <a:t>теннисного мяча в цель производится с </a:t>
            </a:r>
            <a:r>
              <a:rPr lang="ru-RU" dirty="0">
                <a:solidFill>
                  <a:srgbClr val="A50021"/>
                </a:solidFill>
              </a:rPr>
              <a:t>расстояния 6 м</a:t>
            </a:r>
            <a:r>
              <a:rPr lang="ru-RU" dirty="0"/>
              <a:t> в закрепленный на стене гимнастический </a:t>
            </a:r>
            <a:r>
              <a:rPr lang="ru-RU" dirty="0">
                <a:solidFill>
                  <a:srgbClr val="A50021"/>
                </a:solidFill>
              </a:rPr>
              <a:t>обруч диаметром </a:t>
            </a:r>
            <a:r>
              <a:rPr lang="ru-RU" dirty="0" smtClean="0">
                <a:solidFill>
                  <a:srgbClr val="A50021"/>
                </a:solidFill>
              </a:rPr>
              <a:t> 90 </a:t>
            </a:r>
            <a:r>
              <a:rPr lang="ru-RU" dirty="0">
                <a:solidFill>
                  <a:srgbClr val="A50021"/>
                </a:solidFill>
              </a:rPr>
              <a:t>см</a:t>
            </a:r>
            <a:r>
              <a:rPr lang="ru-RU" dirty="0"/>
              <a:t>. </a:t>
            </a:r>
            <a:r>
              <a:rPr lang="ru-RU" dirty="0">
                <a:solidFill>
                  <a:srgbClr val="A50021"/>
                </a:solidFill>
              </a:rPr>
              <a:t>Нижний край обруча находится на высоте 2 м от пола</a:t>
            </a:r>
            <a:r>
              <a:rPr lang="ru-RU" dirty="0"/>
              <a:t>. </a:t>
            </a:r>
            <a:r>
              <a:rPr lang="ru-RU" dirty="0" smtClean="0"/>
              <a:t>- для </a:t>
            </a:r>
            <a:r>
              <a:rPr lang="ru-RU" dirty="0"/>
              <a:t>метания теннисного мяча в цель используется мяч </a:t>
            </a:r>
            <a:r>
              <a:rPr lang="ru-RU" dirty="0">
                <a:solidFill>
                  <a:srgbClr val="A50021"/>
                </a:solidFill>
              </a:rPr>
              <a:t>весом 57 г</a:t>
            </a:r>
            <a:r>
              <a:rPr lang="ru-RU" dirty="0"/>
              <a:t>.</a:t>
            </a:r>
          </a:p>
          <a:p>
            <a:pPr algn="just"/>
            <a:r>
              <a:rPr lang="ru-RU" dirty="0" smtClean="0"/>
              <a:t>- участнику </a:t>
            </a:r>
            <a:r>
              <a:rPr lang="ru-RU" dirty="0"/>
              <a:t>предоставляется право выполнить пять попыток. Засчитывается количество попаданий в площадь, ограниченную обручем.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28956" y="1203598"/>
            <a:ext cx="4101408" cy="307777"/>
          </a:xfrm>
          <a:prstGeom prst="rect">
            <a:avLst/>
          </a:prstGeom>
          <a:solidFill>
            <a:srgbClr val="A5002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Только для участников 1 ступени (6 – 8 лет)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2" t="50000" r="57298" b="33028"/>
          <a:stretch/>
        </p:blipFill>
        <p:spPr bwMode="auto">
          <a:xfrm>
            <a:off x="8317714" y="3982919"/>
            <a:ext cx="718782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45691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95486"/>
            <a:ext cx="8229600" cy="85725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Бег на лыжах (передвижение на лыжах)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0150"/>
            <a:ext cx="4474840" cy="3531839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dirty="0"/>
              <a:t>Бег на лыжах (передвижение на лыжах) проводится свободным стилем на дистанциях, проложенных преимущественно на местности со слабо- и среднепересеченным рельефом в закрытых от ветра местах в соответствии </a:t>
            </a:r>
            <a:r>
              <a:rPr lang="ru-RU" dirty="0">
                <a:solidFill>
                  <a:srgbClr val="A50021"/>
                </a:solidFill>
              </a:rPr>
              <a:t>с приложением 7 к СанПиН 2.4.2.2821-10 </a:t>
            </a:r>
            <a:r>
              <a:rPr lang="ru-RU" dirty="0"/>
              <a:t>«Санитарно-эпидемиологические требования к условиям и организации обучения в общеобразовательных учреждениях», утвержденные постановлением Главного государственного санитарного врача Российской Федерации от 29 декабря 2010 № 189.</a:t>
            </a:r>
          </a:p>
          <a:p>
            <a:pPr algn="just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92080" y="1131590"/>
            <a:ext cx="37444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При организации масс-старта группу участников выстраивают за 3 метра до стартовой линии, при индивидуальном старте - по стартовому протоколу с временным интервалом (15, 20 с и т.д.).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7" t="8174" r="81043" b="74854"/>
          <a:stretch/>
        </p:blipFill>
        <p:spPr bwMode="auto">
          <a:xfrm>
            <a:off x="8316056" y="3939902"/>
            <a:ext cx="718782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43820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95486"/>
            <a:ext cx="8229600" cy="85725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Кросс (бег по пересеченной местности)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203598"/>
            <a:ext cx="43204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- кросс </a:t>
            </a:r>
            <a:r>
              <a:rPr lang="ru-RU" dirty="0"/>
              <a:t>может проводиться по замкнутому маршруту (старт и финиш в одном месте) или по разомкнутому (со стартом и финишем в разных местах) в один или несколько кругов различной протяжённости.</a:t>
            </a:r>
          </a:p>
          <a:p>
            <a:pPr algn="just"/>
            <a:r>
              <a:rPr lang="ru-RU" dirty="0" smtClean="0"/>
              <a:t>- трассы </a:t>
            </a:r>
            <a:r>
              <a:rPr lang="ru-RU" dirty="0"/>
              <a:t>ни в коем случае не должны проходить вдоль шоссе, улиц и дорог с интенсивным движением транспорта или пешеходов.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28956" y="1203598"/>
            <a:ext cx="4101408" cy="523220"/>
          </a:xfrm>
          <a:prstGeom prst="rect">
            <a:avLst/>
          </a:prstGeom>
          <a:solidFill>
            <a:srgbClr val="A5002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Максимальное количество участников в забеге не более 20 человек.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28956" y="2427734"/>
            <a:ext cx="4067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Следует избегать пересечения трассы кросса с дорогами, сложными препятствиями (глубокие канавы, опасные спуски, густой кустарник и пр.).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13" t="6721" r="34157" b="76307"/>
          <a:stretch/>
        </p:blipFill>
        <p:spPr bwMode="auto">
          <a:xfrm>
            <a:off x="8309006" y="3905062"/>
            <a:ext cx="718782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37591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95486"/>
            <a:ext cx="8229600" cy="85725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Смешанное передвижение по пересеченной местности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94488" y="2034594"/>
            <a:ext cx="41014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Смешанное передвижение состоит из бега, переходящего в ходьбу в любой последовательности. Смешанное передвижение проводится по слабопересеченной местности.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203598"/>
            <a:ext cx="40983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По команде «На старт!» участники занимают свои места перед линией старта. После выстрела стартера из пистолета, или команды «Марш!» они начинают движение. Сочетание отрезков ходьбы и бега каждый участник выбирает самостоятельно в зависимости от самочувствия.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28956" y="1203598"/>
            <a:ext cx="4101408" cy="523220"/>
          </a:xfrm>
          <a:prstGeom prst="rect">
            <a:avLst/>
          </a:prstGeom>
          <a:solidFill>
            <a:srgbClr val="A5002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Максимальное количество участников в забеге не более 20 человек.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60" t="7502" r="22110" b="75526"/>
          <a:stretch/>
        </p:blipFill>
        <p:spPr bwMode="auto">
          <a:xfrm>
            <a:off x="8425218" y="3974985"/>
            <a:ext cx="718782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03867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99742"/>
            <a:ext cx="8229600" cy="857250"/>
          </a:xfrm>
        </p:spPr>
        <p:txBody>
          <a:bodyPr/>
          <a:lstStyle/>
          <a:p>
            <a:r>
              <a:rPr lang="ru-RU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</a:t>
            </a:r>
            <a:endParaRPr lang="ru-RU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2421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95486"/>
            <a:ext cx="8229600" cy="85725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Места тестирования на базе школ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0151"/>
            <a:ext cx="5626968" cy="3394472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ru-RU" dirty="0" smtClean="0"/>
              <a:t>Наличие  1 обученного судьи,</a:t>
            </a:r>
          </a:p>
          <a:p>
            <a:pPr algn="just">
              <a:buFontTx/>
              <a:buChar char="-"/>
            </a:pPr>
            <a:r>
              <a:rPr lang="ru-RU" dirty="0" smtClean="0"/>
              <a:t>Минимальная материально-техническая база.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7913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95486"/>
            <a:ext cx="8229600" cy="85725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Порядок организации приема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0151"/>
            <a:ext cx="6347048" cy="3394472"/>
          </a:xfrm>
        </p:spPr>
        <p:txBody>
          <a:bodyPr>
            <a:normAutofit fontScale="85000" lnSpcReduction="10000"/>
          </a:bodyPr>
          <a:lstStyle/>
          <a:p>
            <a:pPr marL="0" lvl="0" indent="0">
              <a:buNone/>
            </a:pPr>
            <a:r>
              <a:rPr lang="ru-RU" dirty="0"/>
              <a:t>Образовательная организация назначает </a:t>
            </a:r>
            <a:r>
              <a:rPr lang="ru-RU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ответственного за </a:t>
            </a:r>
            <a:r>
              <a:rPr lang="ru-RU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ГТО</a:t>
            </a:r>
            <a:r>
              <a:rPr lang="ru-RU" dirty="0" smtClean="0"/>
              <a:t>: </a:t>
            </a:r>
          </a:p>
          <a:p>
            <a:pPr lvl="0">
              <a:buFontTx/>
              <a:buChar char="-"/>
            </a:pPr>
            <a:r>
              <a:rPr lang="ru-RU" dirty="0" smtClean="0"/>
              <a:t>взаимодействует </a:t>
            </a:r>
            <a:r>
              <a:rPr lang="ru-RU" dirty="0"/>
              <a:t>с </a:t>
            </a:r>
            <a:r>
              <a:rPr lang="ru-RU" dirty="0" smtClean="0"/>
              <a:t>Центром ГТО</a:t>
            </a:r>
          </a:p>
          <a:p>
            <a:pPr lvl="0">
              <a:buFontTx/>
              <a:buChar char="-"/>
            </a:pPr>
            <a:r>
              <a:rPr lang="ru-RU" dirty="0"/>
              <a:t>п</a:t>
            </a:r>
            <a:r>
              <a:rPr lang="ru-RU" dirty="0" smtClean="0"/>
              <a:t>роводит агитационную работу с учащимися школы</a:t>
            </a:r>
          </a:p>
          <a:p>
            <a:pPr lvl="0">
              <a:buFontTx/>
              <a:buChar char="-"/>
            </a:pPr>
            <a:r>
              <a:rPr lang="ru-RU" dirty="0"/>
              <a:t>и</a:t>
            </a:r>
            <a:r>
              <a:rPr lang="ru-RU" dirty="0" smtClean="0"/>
              <a:t>нформирует о необходимости зарегистрироваться на сайте </a:t>
            </a:r>
            <a:r>
              <a:rPr lang="ru-RU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ГТО.РУ</a:t>
            </a:r>
          </a:p>
          <a:p>
            <a:pPr lvl="0">
              <a:buFontTx/>
              <a:buChar char="-"/>
            </a:pPr>
            <a:r>
              <a:rPr lang="ru-RU" dirty="0" smtClean="0"/>
              <a:t>формирует график</a:t>
            </a:r>
          </a:p>
          <a:p>
            <a:pPr lvl="0">
              <a:buFontTx/>
              <a:buChar char="-"/>
            </a:pPr>
            <a:endParaRPr lang="ru-RU" dirty="0" smtClean="0"/>
          </a:p>
          <a:p>
            <a:pPr lvl="0">
              <a:buFontTx/>
              <a:buChar char="-"/>
            </a:pPr>
            <a:endParaRPr lang="ru-RU" dirty="0"/>
          </a:p>
        </p:txBody>
      </p:sp>
      <p:pic>
        <p:nvPicPr>
          <p:cNvPr id="4" name="Picture 4" descr="C:\Users\shott-2\Desktop\картинки\регист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931790"/>
            <a:ext cx="2070758" cy="155306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shott-2\Desktop\картинки\рапо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364" y="891953"/>
            <a:ext cx="2017712" cy="1765242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573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0151"/>
            <a:ext cx="5842992" cy="339447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/>
              <a:t>Образовательная организация назначает </a:t>
            </a:r>
            <a:r>
              <a:rPr lang="ru-RU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Главного судью </a:t>
            </a:r>
            <a:r>
              <a:rPr lang="ru-RU" dirty="0"/>
              <a:t>из числа сотрудников, прошедших курсы повышения квалификации по ГТО и  имеющих действующую судейскую категорию по виду спорта, элементы которого входят в </a:t>
            </a:r>
            <a:r>
              <a:rPr lang="ru-RU" dirty="0" smtClean="0"/>
              <a:t>ГТО.</a:t>
            </a:r>
            <a:endParaRPr lang="ru-RU" dirty="0"/>
          </a:p>
        </p:txBody>
      </p:sp>
      <p:pic>
        <p:nvPicPr>
          <p:cNvPr id="4" name="Picture 5" descr="C:\Users\shott-2\Desktop\картинки\chelovechek_v_galstuk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347614"/>
            <a:ext cx="2241772" cy="29419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557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Главный судья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0151"/>
            <a:ext cx="7643192" cy="33158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До начала месяца приема нормативов:</a:t>
            </a:r>
          </a:p>
          <a:p>
            <a:pPr>
              <a:buFontTx/>
              <a:buChar char="-"/>
            </a:pPr>
            <a:r>
              <a:rPr lang="ru-RU" dirty="0" smtClean="0"/>
              <a:t>Формирует график приема (даты удобные для Вас),</a:t>
            </a:r>
          </a:p>
          <a:p>
            <a:pPr>
              <a:buFontTx/>
              <a:buChar char="-"/>
            </a:pPr>
            <a:r>
              <a:rPr lang="ru-RU" dirty="0" smtClean="0"/>
              <a:t>Передает ответственному по ГТО для утверждения в Центре ГТО.</a:t>
            </a:r>
            <a:endParaRPr lang="ru-RU" dirty="0"/>
          </a:p>
        </p:txBody>
      </p:sp>
      <p:pic>
        <p:nvPicPr>
          <p:cNvPr id="4" name="Picture 2" descr="C:\Users\Tema\Desktop\chto-podarit-uchitelyu-fizkultury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660" y="3363838"/>
            <a:ext cx="2365463" cy="1296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75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95486"/>
            <a:ext cx="8229600" cy="85725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Ответственный за ГТО в школе: 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Организует сбор заявок с согласием на обработку персональных данных у учащихся, </a:t>
            </a:r>
          </a:p>
          <a:p>
            <a:r>
              <a:rPr lang="ru-RU" dirty="0" smtClean="0"/>
              <a:t>Оформляет коллективную заявку, </a:t>
            </a:r>
          </a:p>
          <a:p>
            <a:r>
              <a:rPr lang="ru-RU" dirty="0" smtClean="0"/>
              <a:t>Направляет сканы коллективной заявки на почту Центра ГТО </a:t>
            </a:r>
            <a:r>
              <a:rPr lang="en-US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gto_fok@mail.ru</a:t>
            </a:r>
            <a:r>
              <a:rPr lang="ru-RU" dirty="0" smtClean="0"/>
              <a:t>  не позднее чем </a:t>
            </a:r>
            <a:r>
              <a:rPr lang="ru-RU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5 дней</a:t>
            </a:r>
            <a:r>
              <a:rPr lang="ru-RU" dirty="0" smtClean="0"/>
              <a:t> до начала тестирования,</a:t>
            </a:r>
          </a:p>
          <a:p>
            <a:r>
              <a:rPr lang="ru-RU" dirty="0" smtClean="0"/>
              <a:t>Готовит протоколы по проводимым видам испытаний.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Образцы заявок и протоколов  доступны </a:t>
            </a:r>
            <a:r>
              <a:rPr lang="ru-RU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сайте </a:t>
            </a:r>
            <a:r>
              <a:rPr lang="ru-RU" u="sng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гто.екатеринбург.рф</a:t>
            </a:r>
            <a:r>
              <a:rPr lang="ru-RU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разделе «Документы»).</a:t>
            </a:r>
          </a:p>
        </p:txBody>
      </p:sp>
    </p:spTree>
    <p:extLst>
      <p:ext uri="{BB962C8B-B14F-4D97-AF65-F5344CB8AC3E}">
        <p14:creationId xmlns:p14="http://schemas.microsoft.com/office/powerpoint/2010/main" val="1630728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95486"/>
            <a:ext cx="8229600" cy="857250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За день до начала приема нормативов ГТО Главный судья: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Г</a:t>
            </a:r>
            <a:r>
              <a:rPr lang="ru-RU" dirty="0" smtClean="0"/>
              <a:t>отовит </a:t>
            </a:r>
            <a:r>
              <a:rPr lang="ru-RU" dirty="0"/>
              <a:t>площадки для выполнения </a:t>
            </a:r>
            <a:r>
              <a:rPr lang="ru-RU" dirty="0" smtClean="0"/>
              <a:t>нормативов ГТО, </a:t>
            </a:r>
          </a:p>
          <a:p>
            <a:r>
              <a:rPr lang="ru-RU" dirty="0"/>
              <a:t>Ф</a:t>
            </a:r>
            <a:r>
              <a:rPr lang="ru-RU" dirty="0" smtClean="0"/>
              <a:t>ормирует </a:t>
            </a:r>
            <a:r>
              <a:rPr lang="ru-RU" dirty="0"/>
              <a:t>судейскую бригаду, </a:t>
            </a:r>
          </a:p>
          <a:p>
            <a:r>
              <a:rPr lang="ru-RU" dirty="0"/>
              <a:t>С</a:t>
            </a:r>
            <a:r>
              <a:rPr lang="ru-RU" dirty="0" smtClean="0"/>
              <a:t>огласовывает </a:t>
            </a:r>
            <a:r>
              <a:rPr lang="ru-RU" dirty="0"/>
              <a:t>наличие медицинского работника во время приема </a:t>
            </a:r>
            <a:r>
              <a:rPr lang="ru-RU" dirty="0" smtClean="0"/>
              <a:t>нормативов ГТО,</a:t>
            </a:r>
          </a:p>
          <a:p>
            <a:r>
              <a:rPr lang="ru-RU" dirty="0"/>
              <a:t>П</a:t>
            </a:r>
            <a:r>
              <a:rPr lang="ru-RU" dirty="0" smtClean="0"/>
              <a:t>роверяет </a:t>
            </a:r>
            <a:r>
              <a:rPr lang="ru-RU" dirty="0"/>
              <a:t>наличие протоколов по всем проводимым видам испытаний.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72981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</TotalTime>
  <Words>2564</Words>
  <Application>Microsoft Office PowerPoint</Application>
  <PresentationFormat>Экран (16:9)</PresentationFormat>
  <Paragraphs>208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Организация приема нормативов ВФСК ГТО в общеобразовательных школах города Екатеринбурга</vt:lpstr>
      <vt:lpstr>Презентация PowerPoint</vt:lpstr>
      <vt:lpstr>Выполнение в своих школах</vt:lpstr>
      <vt:lpstr>Места тестирования на базе школ</vt:lpstr>
      <vt:lpstr>Порядок организации приема</vt:lpstr>
      <vt:lpstr>Презентация PowerPoint</vt:lpstr>
      <vt:lpstr>Главный судья</vt:lpstr>
      <vt:lpstr>Ответственный за ГТО в школе:  </vt:lpstr>
      <vt:lpstr>За день до начала приема нормативов ГТО Главный судья:</vt:lpstr>
      <vt:lpstr>Презентация PowerPoint</vt:lpstr>
      <vt:lpstr>Ответственный за ГТО </vt:lpstr>
      <vt:lpstr>Центр ГТО </vt:lpstr>
      <vt:lpstr>Присвоение знаков отличия</vt:lpstr>
      <vt:lpstr>Практические рекомендации по организации приема нормативов ВФСК ГТО </vt:lpstr>
      <vt:lpstr>Условия допуска участников:</vt:lpstr>
      <vt:lpstr>Участники не допускаются:</vt:lpstr>
      <vt:lpstr>Обязательные испытания</vt:lpstr>
      <vt:lpstr>Ошибки, в результате которых испытание не засчитывается: - не готовность к старту через 2 минуты после вызова стартера; - участник во время бега уходит со своей дорожки, создавая помехи другом ; - старт участника раньше команды стартера «Марш!» или выстрела (фальстарт).</vt:lpstr>
      <vt:lpstr>Техника выполнения испытания - подтягивание на высокой перекладине выполняется из исходного положения: вис хватом сверху, кисти рук на ширине плеч, руки и ноги прямые, ноги не касаются пола, ступни вместе. - из виса на прямых руках хватом сверху необходимо подтянуться так, чтобы подбородок оказался выше перекладины, опуститься в вис до полного выпрямления рук, зафиксировать это положение в течение 1 с. - испытание выполняется на большее количество раз. - засчитывается количество правильно выполненных подтягиваний, фиксируемых счетом судьи. </vt:lpstr>
      <vt:lpstr>Подтягивание из виса лежа на низкой перекладине</vt:lpstr>
      <vt:lpstr>Сгибание и разгибание рук в упоре лежа на полу</vt:lpstr>
      <vt:lpstr>Рывок гири 16кг</vt:lpstr>
      <vt:lpstr>Бег на 1000 м, 1500 м, 2000 м, 3000 м</vt:lpstr>
      <vt:lpstr>Смешанное передвижение</vt:lpstr>
      <vt:lpstr>Наклон вперед из положения стоя на гимнастической скамье</vt:lpstr>
      <vt:lpstr>Прыжок в длину с места толчком двумя ногами</vt:lpstr>
      <vt:lpstr>Метание мяча весом 150 г</vt:lpstr>
      <vt:lpstr>Метание спортивного снаряда весом 500, 700 г</vt:lpstr>
      <vt:lpstr>Поднимание туловища из положения лежа на спине</vt:lpstr>
      <vt:lpstr>Челночный бег 3х10 метров</vt:lpstr>
      <vt:lpstr>Метание теннисного мяча в цель, дистанция 6 м</vt:lpstr>
      <vt:lpstr>Бег на лыжах (передвижение на лыжах)</vt:lpstr>
      <vt:lpstr>Кросс (бег по пересеченной местности)</vt:lpstr>
      <vt:lpstr>Смешанное передвижение по пересеченной местности</vt:lpstr>
      <vt:lpstr>Спасибо за внимание</vt:lpstr>
    </vt:vector>
  </TitlesOfParts>
  <Company>sportclub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испытаний (тесты): - обязательные – включают комплекс нормативов, без выполнения которых, невозможно получить знак отличия; - альтернативные (по выбору) – перечень нормативов на выбор….</dc:title>
  <dc:creator>Baban</dc:creator>
  <cp:lastModifiedBy>O.Shamanaeva</cp:lastModifiedBy>
  <cp:revision>55</cp:revision>
  <dcterms:created xsi:type="dcterms:W3CDTF">2017-11-08T12:40:11Z</dcterms:created>
  <dcterms:modified xsi:type="dcterms:W3CDTF">2019-09-06T12:33:29Z</dcterms:modified>
</cp:coreProperties>
</file>